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91" r:id="rId2"/>
    <p:sldId id="374" r:id="rId3"/>
    <p:sldId id="259" r:id="rId4"/>
    <p:sldId id="322" r:id="rId5"/>
    <p:sldId id="360" r:id="rId6"/>
    <p:sldId id="354" r:id="rId7"/>
    <p:sldId id="355" r:id="rId8"/>
    <p:sldId id="357" r:id="rId9"/>
    <p:sldId id="358" r:id="rId10"/>
    <p:sldId id="261" r:id="rId11"/>
    <p:sldId id="353" r:id="rId12"/>
    <p:sldId id="281" r:id="rId13"/>
    <p:sldId id="361" r:id="rId14"/>
    <p:sldId id="362" r:id="rId15"/>
    <p:sldId id="376" r:id="rId16"/>
    <p:sldId id="363" r:id="rId17"/>
    <p:sldId id="270" r:id="rId18"/>
    <p:sldId id="369" r:id="rId19"/>
    <p:sldId id="377" r:id="rId20"/>
    <p:sldId id="371" r:id="rId21"/>
    <p:sldId id="359" r:id="rId22"/>
    <p:sldId id="372" r:id="rId23"/>
    <p:sldId id="273" r:id="rId24"/>
    <p:sldId id="379" r:id="rId25"/>
    <p:sldId id="378" r:id="rId26"/>
  </p:sldIdLst>
  <p:sldSz cx="12190413"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6">
          <p15:clr>
            <a:srgbClr val="A4A3A4"/>
          </p15:clr>
        </p15:guide>
        <p15:guide id="2" pos="3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9E7B"/>
    <a:srgbClr val="31CBA6"/>
    <a:srgbClr val="516170"/>
    <a:srgbClr val="CBBEB0"/>
    <a:srgbClr val="546676"/>
    <a:srgbClr val="BAA194"/>
    <a:srgbClr val="AB8D7D"/>
    <a:srgbClr val="9F9289"/>
    <a:srgbClr val="D6B8A1"/>
    <a:srgbClr val="6771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98" autoAdjust="0"/>
    <p:restoredTop sz="94660"/>
  </p:normalViewPr>
  <p:slideViewPr>
    <p:cSldViewPr showGuides="1">
      <p:cViewPr varScale="1">
        <p:scale>
          <a:sx n="75" d="100"/>
          <a:sy n="75" d="100"/>
        </p:scale>
        <p:origin x="40" y="652"/>
      </p:cViewPr>
      <p:guideLst>
        <p:guide orient="horz" pos="2006"/>
        <p:guide pos="3862"/>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4ACE2A-CFAE-4C76-810E-2F18D547080E}" type="datetimeFigureOut">
              <a:rPr lang="zh-CN" altLang="en-US" smtClean="0"/>
              <a:t>2021/5/19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4D545B-F4AF-4741-9A51-6211375174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4D545B-F4AF-4741-9A51-62113751740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04967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62867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742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41576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66087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9426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4D545B-F4AF-4741-9A51-62113751740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4D545B-F4AF-4741-9A51-62113751740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77859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4D545B-F4AF-4741-9A51-62113751740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a:t>单击此处编辑母版标题样式</a:t>
            </a:r>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8DA928-7E00-4048-8BB1-F0FAE63A0877}" type="datetimeFigureOut">
              <a:rPr lang="zh-CN" altLang="en-US" smtClean="0"/>
              <a:t>2021/5/19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135513-DEED-4A66-8D98-FA80378EC741}" type="slidenum">
              <a:rPr lang="zh-CN" altLang="en-US" smtClean="0"/>
              <a:t>‹#›</a:t>
            </a:fld>
            <a:endParaRPr lang="zh-CN" altLang="en-US"/>
          </a:p>
        </p:txBody>
      </p:sp>
    </p:spTree>
  </p:cSld>
  <p:clrMapOvr>
    <a:masterClrMapping/>
  </p:clrMapOvr>
  <p:transition spd="slow"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8DA928-7E00-4048-8BB1-F0FAE63A0877}" type="datetimeFigureOut">
              <a:rPr lang="zh-CN" altLang="en-US" smtClean="0"/>
              <a:t>2021/5/19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135513-DEED-4A66-8D98-FA80378EC741}" type="slidenum">
              <a:rPr lang="zh-CN" altLang="en-US" smtClean="0"/>
              <a:t>‹#›</a:t>
            </a:fld>
            <a:endParaRPr lang="zh-CN" altLang="en-US"/>
          </a:p>
        </p:txBody>
      </p:sp>
    </p:spTree>
  </p:cSld>
  <p:clrMapOvr>
    <a:masterClrMapping/>
  </p:clrMapOvr>
  <p:transition spd="slow"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8DA928-7E00-4048-8BB1-F0FAE63A0877}" type="datetimeFigureOut">
              <a:rPr lang="zh-CN" altLang="en-US" smtClean="0"/>
              <a:t>2021/5/19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135513-DEED-4A66-8D98-FA80378EC741}" type="slidenum">
              <a:rPr lang="zh-CN" altLang="en-US" smtClean="0"/>
              <a:t>‹#›</a:t>
            </a:fld>
            <a:endParaRPr lang="zh-CN" altLang="en-US"/>
          </a:p>
        </p:txBody>
      </p:sp>
    </p:spTree>
  </p:cSld>
  <p:clrMapOvr>
    <a:masterClrMapping/>
  </p:clrMapOvr>
  <p:transition spd="slow"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8DA928-7E00-4048-8BB1-F0FAE63A0877}" type="datetimeFigureOut">
              <a:rPr lang="zh-CN" altLang="en-US" smtClean="0"/>
              <a:t>2021/5/19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135513-DEED-4A66-8D98-FA80378EC741}" type="slidenum">
              <a:rPr lang="zh-CN" altLang="en-US" smtClean="0"/>
              <a:t>‹#›</a:t>
            </a:fld>
            <a:endParaRPr lang="zh-CN" altLang="en-US"/>
          </a:p>
        </p:txBody>
      </p:sp>
    </p:spTree>
  </p:cSld>
  <p:clrMapOvr>
    <a:masterClrMapping/>
  </p:clrMapOvr>
  <p:transition spd="slow"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8DA928-7E00-4048-8BB1-F0FAE63A0877}" type="datetimeFigureOut">
              <a:rPr lang="zh-CN" altLang="en-US" smtClean="0"/>
              <a:t>2021/5/19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135513-DEED-4A66-8D98-FA80378EC741}" type="slidenum">
              <a:rPr lang="zh-CN" altLang="en-US" smtClean="0"/>
              <a:t>‹#›</a:t>
            </a:fld>
            <a:endParaRPr lang="zh-CN" altLang="en-US"/>
          </a:p>
        </p:txBody>
      </p:sp>
    </p:spTree>
  </p:cSld>
  <p:clrMapOvr>
    <a:masterClrMapping/>
  </p:clrMapOvr>
  <p:transition spd="slow"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8DA928-7E00-4048-8BB1-F0FAE63A0877}" type="datetimeFigureOut">
              <a:rPr lang="zh-CN" altLang="en-US" smtClean="0"/>
              <a:t>2021/5/19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135513-DEED-4A66-8D98-FA80378EC741}" type="slidenum">
              <a:rPr lang="zh-CN" altLang="en-US" smtClean="0"/>
              <a:t>‹#›</a:t>
            </a:fld>
            <a:endParaRPr lang="zh-CN" altLang="en-US"/>
          </a:p>
        </p:txBody>
      </p:sp>
    </p:spTree>
  </p:cSld>
  <p:clrMapOvr>
    <a:masterClrMapping/>
  </p:clrMapOvr>
  <p:transition spd="slow"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8DA928-7E00-4048-8BB1-F0FAE63A0877}" type="datetimeFigureOut">
              <a:rPr lang="zh-CN" altLang="en-US" smtClean="0"/>
              <a:t>2021/5/19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5135513-DEED-4A66-8D98-FA80378EC741}" type="slidenum">
              <a:rPr lang="zh-CN" altLang="en-US" smtClean="0"/>
              <a:t>‹#›</a:t>
            </a:fld>
            <a:endParaRPr lang="zh-CN" altLang="en-US"/>
          </a:p>
        </p:txBody>
      </p:sp>
    </p:spTree>
  </p:cSld>
  <p:clrMapOvr>
    <a:masterClrMapping/>
  </p:clrMapOvr>
  <p:transition spd="slow"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8DA928-7E00-4048-8BB1-F0FAE63A0877}" type="datetimeFigureOut">
              <a:rPr lang="zh-CN" altLang="en-US" smtClean="0"/>
              <a:t>2021/5/19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5135513-DEED-4A66-8D98-FA80378EC741}" type="slidenum">
              <a:rPr lang="zh-CN" altLang="en-US" smtClean="0"/>
              <a:t>‹#›</a:t>
            </a:fld>
            <a:endParaRPr lang="zh-CN" altLang="en-US"/>
          </a:p>
        </p:txBody>
      </p:sp>
    </p:spTree>
  </p:cSld>
  <p:clrMapOvr>
    <a:masterClrMapping/>
  </p:clrMapOvr>
  <p:transition spd="slow"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8DA928-7E00-4048-8BB1-F0FAE63A0877}" type="datetimeFigureOut">
              <a:rPr lang="zh-CN" altLang="en-US" smtClean="0"/>
              <a:t>2021/5/19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5135513-DEED-4A66-8D98-FA80378EC741}" type="slidenum">
              <a:rPr lang="zh-CN" altLang="en-US" smtClean="0"/>
              <a:t>‹#›</a:t>
            </a:fld>
            <a:endParaRPr lang="zh-CN" altLang="en-US"/>
          </a:p>
        </p:txBody>
      </p:sp>
    </p:spTree>
  </p:cSld>
  <p:clrMapOvr>
    <a:masterClrMapping/>
  </p:clrMapOvr>
  <p:transition spd="slow"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8DA928-7E00-4048-8BB1-F0FAE63A0877}" type="datetimeFigureOut">
              <a:rPr lang="zh-CN" altLang="en-US" smtClean="0"/>
              <a:t>2021/5/19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135513-DEED-4A66-8D98-FA80378EC741}" type="slidenum">
              <a:rPr lang="zh-CN" altLang="en-US" smtClean="0"/>
              <a:t>‹#›</a:t>
            </a:fld>
            <a:endParaRPr lang="zh-CN" altLang="en-US"/>
          </a:p>
        </p:txBody>
      </p:sp>
    </p:spTree>
  </p:cSld>
  <p:clrMapOvr>
    <a:masterClrMapping/>
  </p:clrMapOvr>
  <p:transition spd="slow"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8DA928-7E00-4048-8BB1-F0FAE63A0877}" type="datetimeFigureOut">
              <a:rPr lang="zh-CN" altLang="en-US" smtClean="0"/>
              <a:t>2021/5/19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135513-DEED-4A66-8D98-FA80378EC741}" type="slidenum">
              <a:rPr lang="zh-CN" altLang="en-US" smtClean="0"/>
              <a:t>‹#›</a:t>
            </a:fld>
            <a:endParaRPr lang="zh-CN" altLang="en-US"/>
          </a:p>
        </p:txBody>
      </p:sp>
    </p:spTree>
  </p:cSld>
  <p:clrMapOvr>
    <a:masterClrMapping/>
  </p:clrMapOvr>
  <p:transition spd="slow"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DA928-7E00-4048-8BB1-F0FAE63A0877}" type="datetimeFigureOut">
              <a:rPr lang="zh-CN" altLang="en-US" smtClean="0"/>
              <a:t>2021/5/19</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35513-DEED-4A66-8D98-FA80378EC74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0">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microsoft.com/office/2007/relationships/hdphoto" Target="../media/hdphoto1.wdp"/><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8.jp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5.jp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26.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5.xml"/><Relationship Id="rId7" Type="http://schemas.openxmlformats.org/officeDocument/2006/relationships/image" Target="../media/image1.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1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4">
            <a:extLst>
              <a:ext uri="{BEBA8EAE-BF5A-486C-A8C5-ECC9F3942E4B}">
                <a14:imgProps xmlns:a14="http://schemas.microsoft.com/office/drawing/2010/main">
                  <a14:imgLayer r:embed="rId15">
                    <a14:imgEffect>
                      <a14:brightnessContrast bright="2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9" name="PA_椭圆 8"/>
          <p:cNvSpPr/>
          <p:nvPr>
            <p:custDataLst>
              <p:tags r:id="rId1"/>
            </p:custDataLst>
          </p:nvPr>
        </p:nvSpPr>
        <p:spPr>
          <a:xfrm>
            <a:off x="3430910" y="836712"/>
            <a:ext cx="1296144" cy="1296144"/>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Gulim" panose="020B0600000101010101" pitchFamily="34" charset="-127"/>
              <a:ea typeface="Gulim" panose="020B0600000101010101" pitchFamily="34" charset="-127"/>
            </a:endParaRPr>
          </a:p>
        </p:txBody>
      </p:sp>
      <p:sp>
        <p:nvSpPr>
          <p:cNvPr id="10" name="PA_文本框 9"/>
          <p:cNvSpPr txBox="1"/>
          <p:nvPr>
            <p:custDataLst>
              <p:tags r:id="rId2"/>
            </p:custDataLst>
          </p:nvPr>
        </p:nvSpPr>
        <p:spPr>
          <a:xfrm>
            <a:off x="3771852" y="952852"/>
            <a:ext cx="667170" cy="1107996"/>
          </a:xfrm>
          <a:prstGeom prst="rect">
            <a:avLst/>
          </a:prstGeom>
          <a:noFill/>
        </p:spPr>
        <p:txBody>
          <a:bodyPr wrap="none" rtlCol="0">
            <a:spAutoFit/>
          </a:bodyPr>
          <a:lstStyle/>
          <a:p>
            <a:r>
              <a:rPr lang="en-US" altLang="zh-CN" sz="6600" dirty="0">
                <a:solidFill>
                  <a:schemeClr val="bg1">
                    <a:lumMod val="95000"/>
                  </a:schemeClr>
                </a:solidFill>
                <a:latin typeface="Gulim" panose="020B0600000101010101" pitchFamily="34" charset="-127"/>
                <a:ea typeface="Gulim" panose="020B0600000101010101" pitchFamily="34" charset="-127"/>
                <a:sym typeface="Arial" panose="020B0604020202020204" pitchFamily="34" charset="0"/>
              </a:rPr>
              <a:t>2</a:t>
            </a:r>
            <a:endParaRPr lang="zh-CN" altLang="en-US" sz="5400" baseline="-3000" dirty="0">
              <a:solidFill>
                <a:schemeClr val="bg1">
                  <a:lumMod val="95000"/>
                </a:schemeClr>
              </a:solidFill>
              <a:latin typeface="Gulim" panose="020B0600000101010101" pitchFamily="34" charset="-127"/>
              <a:ea typeface="Gulim" panose="020B0600000101010101" pitchFamily="34" charset="-127"/>
              <a:sym typeface="Arial" panose="020B0604020202020204" pitchFamily="34" charset="0"/>
            </a:endParaRPr>
          </a:p>
        </p:txBody>
      </p:sp>
      <p:sp>
        <p:nvSpPr>
          <p:cNvPr id="11" name="PA_椭圆 10"/>
          <p:cNvSpPr/>
          <p:nvPr>
            <p:custDataLst>
              <p:tags r:id="rId3"/>
            </p:custDataLst>
          </p:nvPr>
        </p:nvSpPr>
        <p:spPr>
          <a:xfrm>
            <a:off x="4799062" y="836712"/>
            <a:ext cx="1296144" cy="1296144"/>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Gulim" panose="020B0600000101010101" pitchFamily="34" charset="-127"/>
              <a:ea typeface="Gulim" panose="020B0600000101010101" pitchFamily="34" charset="-127"/>
            </a:endParaRPr>
          </a:p>
        </p:txBody>
      </p:sp>
      <p:sp>
        <p:nvSpPr>
          <p:cNvPr id="12" name="PA_文本框 11"/>
          <p:cNvSpPr txBox="1"/>
          <p:nvPr>
            <p:custDataLst>
              <p:tags r:id="rId4"/>
            </p:custDataLst>
          </p:nvPr>
        </p:nvSpPr>
        <p:spPr>
          <a:xfrm>
            <a:off x="5140004" y="952852"/>
            <a:ext cx="667170" cy="1107996"/>
          </a:xfrm>
          <a:prstGeom prst="rect">
            <a:avLst/>
          </a:prstGeom>
          <a:noFill/>
        </p:spPr>
        <p:txBody>
          <a:bodyPr wrap="none" rtlCol="0">
            <a:spAutoFit/>
          </a:bodyPr>
          <a:lstStyle/>
          <a:p>
            <a:r>
              <a:rPr lang="en-US" altLang="zh-CN" sz="6600" dirty="0">
                <a:solidFill>
                  <a:schemeClr val="bg1">
                    <a:lumMod val="95000"/>
                  </a:schemeClr>
                </a:solidFill>
                <a:latin typeface="Gulim" panose="020B0600000101010101" pitchFamily="34" charset="-127"/>
                <a:ea typeface="Gulim" panose="020B0600000101010101" pitchFamily="34" charset="-127"/>
                <a:sym typeface="Arial" panose="020B0604020202020204" pitchFamily="34" charset="0"/>
              </a:rPr>
              <a:t>0</a:t>
            </a:r>
            <a:endParaRPr lang="zh-CN" altLang="en-US" sz="5400" baseline="-3000" dirty="0">
              <a:solidFill>
                <a:schemeClr val="bg1">
                  <a:lumMod val="95000"/>
                </a:schemeClr>
              </a:solidFill>
              <a:latin typeface="Gulim" panose="020B0600000101010101" pitchFamily="34" charset="-127"/>
              <a:ea typeface="Gulim" panose="020B0600000101010101" pitchFamily="34" charset="-127"/>
              <a:sym typeface="Arial" panose="020B0604020202020204" pitchFamily="34" charset="0"/>
            </a:endParaRPr>
          </a:p>
        </p:txBody>
      </p:sp>
      <p:sp>
        <p:nvSpPr>
          <p:cNvPr id="13" name="PA_椭圆 12"/>
          <p:cNvSpPr/>
          <p:nvPr>
            <p:custDataLst>
              <p:tags r:id="rId5"/>
            </p:custDataLst>
          </p:nvPr>
        </p:nvSpPr>
        <p:spPr>
          <a:xfrm>
            <a:off x="6167214" y="836712"/>
            <a:ext cx="1296144" cy="1296144"/>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Gulim" panose="020B0600000101010101" pitchFamily="34" charset="-127"/>
              <a:ea typeface="Gulim" panose="020B0600000101010101" pitchFamily="34" charset="-127"/>
            </a:endParaRPr>
          </a:p>
        </p:txBody>
      </p:sp>
      <p:sp>
        <p:nvSpPr>
          <p:cNvPr id="14" name="PA_文本框 13"/>
          <p:cNvSpPr txBox="1"/>
          <p:nvPr>
            <p:custDataLst>
              <p:tags r:id="rId6"/>
            </p:custDataLst>
          </p:nvPr>
        </p:nvSpPr>
        <p:spPr>
          <a:xfrm>
            <a:off x="6508156" y="952852"/>
            <a:ext cx="644525" cy="1106805"/>
          </a:xfrm>
          <a:prstGeom prst="rect">
            <a:avLst/>
          </a:prstGeom>
          <a:noFill/>
        </p:spPr>
        <p:txBody>
          <a:bodyPr wrap="none" rtlCol="0">
            <a:spAutoFit/>
          </a:bodyPr>
          <a:lstStyle/>
          <a:p>
            <a:r>
              <a:rPr lang="en-US" sz="6600" dirty="0">
                <a:solidFill>
                  <a:schemeClr val="bg1">
                    <a:lumMod val="95000"/>
                  </a:schemeClr>
                </a:solidFill>
                <a:latin typeface="Gulim" panose="020B0600000101010101" pitchFamily="34" charset="-127"/>
                <a:ea typeface="Gulim" panose="020B0600000101010101" pitchFamily="34" charset="-127"/>
                <a:sym typeface="Arial" panose="020B0604020202020204" pitchFamily="34" charset="0"/>
              </a:rPr>
              <a:t>2</a:t>
            </a:r>
            <a:endParaRPr lang="en-US" sz="5400" baseline="-3000" dirty="0">
              <a:solidFill>
                <a:schemeClr val="bg1">
                  <a:lumMod val="95000"/>
                </a:schemeClr>
              </a:solidFill>
              <a:latin typeface="Gulim" panose="020B0600000101010101" pitchFamily="34" charset="-127"/>
              <a:ea typeface="Gulim" panose="020B0600000101010101" pitchFamily="34" charset="-127"/>
              <a:sym typeface="Arial" panose="020B0604020202020204" pitchFamily="34" charset="0"/>
            </a:endParaRPr>
          </a:p>
        </p:txBody>
      </p:sp>
      <p:sp>
        <p:nvSpPr>
          <p:cNvPr id="15" name="PA_椭圆 14"/>
          <p:cNvSpPr/>
          <p:nvPr>
            <p:custDataLst>
              <p:tags r:id="rId7"/>
            </p:custDataLst>
          </p:nvPr>
        </p:nvSpPr>
        <p:spPr>
          <a:xfrm>
            <a:off x="7535366" y="836712"/>
            <a:ext cx="1296144" cy="1296144"/>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Gulim" panose="020B0600000101010101" pitchFamily="34" charset="-127"/>
              <a:ea typeface="Gulim" panose="020B0600000101010101" pitchFamily="34" charset="-127"/>
            </a:endParaRPr>
          </a:p>
        </p:txBody>
      </p:sp>
      <p:sp>
        <p:nvSpPr>
          <p:cNvPr id="16" name="PA_文本框 15"/>
          <p:cNvSpPr txBox="1"/>
          <p:nvPr>
            <p:custDataLst>
              <p:tags r:id="rId8"/>
            </p:custDataLst>
          </p:nvPr>
        </p:nvSpPr>
        <p:spPr>
          <a:xfrm>
            <a:off x="7876308" y="952852"/>
            <a:ext cx="644525" cy="1106805"/>
          </a:xfrm>
          <a:prstGeom prst="rect">
            <a:avLst/>
          </a:prstGeom>
          <a:noFill/>
        </p:spPr>
        <p:txBody>
          <a:bodyPr wrap="none" rtlCol="0">
            <a:spAutoFit/>
          </a:bodyPr>
          <a:lstStyle/>
          <a:p>
            <a:r>
              <a:rPr lang="en-US" sz="6600" dirty="0">
                <a:solidFill>
                  <a:schemeClr val="bg1">
                    <a:lumMod val="95000"/>
                  </a:schemeClr>
                </a:solidFill>
                <a:latin typeface="Gulim" panose="020B0600000101010101" pitchFamily="34" charset="-127"/>
                <a:ea typeface="Gulim" panose="020B0600000101010101" pitchFamily="34" charset="-127"/>
                <a:sym typeface="Arial" panose="020B0604020202020204" pitchFamily="34" charset="0"/>
              </a:rPr>
              <a:t>1</a:t>
            </a:r>
            <a:endParaRPr lang="en-US" sz="5400" baseline="-3000" dirty="0">
              <a:solidFill>
                <a:schemeClr val="bg1">
                  <a:lumMod val="95000"/>
                </a:schemeClr>
              </a:solidFill>
              <a:latin typeface="Gulim" panose="020B0600000101010101" pitchFamily="34" charset="-127"/>
              <a:ea typeface="Gulim" panose="020B0600000101010101" pitchFamily="34" charset="-127"/>
              <a:sym typeface="Arial" panose="020B0604020202020204" pitchFamily="34" charset="0"/>
            </a:endParaRPr>
          </a:p>
        </p:txBody>
      </p:sp>
      <p:sp>
        <p:nvSpPr>
          <p:cNvPr id="17" name="PA_文本框 16"/>
          <p:cNvSpPr txBox="1"/>
          <p:nvPr>
            <p:custDataLst>
              <p:tags r:id="rId9"/>
            </p:custDataLst>
          </p:nvPr>
        </p:nvSpPr>
        <p:spPr>
          <a:xfrm>
            <a:off x="1435735" y="2948940"/>
            <a:ext cx="10269855" cy="1198880"/>
          </a:xfrm>
          <a:prstGeom prst="rect">
            <a:avLst/>
          </a:prstGeom>
          <a:noFill/>
        </p:spPr>
        <p:txBody>
          <a:bodyPr wrap="square" rtlCol="0">
            <a:spAutoFit/>
          </a:bodyPr>
          <a:lstStyle/>
          <a:p>
            <a:pPr algn="ctr"/>
            <a:r>
              <a:rPr lang="zh-CN" altLang="en-US" sz="7200" dirty="0">
                <a:solidFill>
                  <a:schemeClr val="bg1">
                    <a:lumMod val="95000"/>
                  </a:schemeClr>
                </a:solidFill>
                <a:latin typeface="方正粗宋简体" panose="03000509000000000000" pitchFamily="65" charset="-122"/>
                <a:ea typeface="方正粗宋简体" panose="03000509000000000000" pitchFamily="65" charset="-122"/>
              </a:rPr>
              <a:t>大学生职业发展现状调研</a:t>
            </a:r>
          </a:p>
        </p:txBody>
      </p:sp>
      <p:sp>
        <p:nvSpPr>
          <p:cNvPr id="20" name="PA_标题 4"/>
          <p:cNvSpPr txBox="1"/>
          <p:nvPr>
            <p:custDataLst>
              <p:tags r:id="rId10"/>
            </p:custDataLst>
          </p:nvPr>
        </p:nvSpPr>
        <p:spPr>
          <a:xfrm>
            <a:off x="4150990" y="5229200"/>
            <a:ext cx="4230309" cy="3687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800" dirty="0">
                <a:solidFill>
                  <a:schemeClr val="bg1">
                    <a:lumMod val="95000"/>
                  </a:schemeClr>
                </a:solidFill>
                <a:latin typeface="造字工房情书（非商用）常规体" pitchFamily="50" charset="-122"/>
                <a:ea typeface="造字工房情书（非商用）常规体" pitchFamily="50" charset="-122"/>
              </a:rPr>
              <a:t>计算机科学与技术学院</a:t>
            </a:r>
          </a:p>
        </p:txBody>
      </p:sp>
      <p:sp>
        <p:nvSpPr>
          <p:cNvPr id="21" name="PA_任意多边形 10"/>
          <p:cNvSpPr>
            <a:spLocks noEditPoints="1"/>
          </p:cNvSpPr>
          <p:nvPr>
            <p:custDataLst>
              <p:tags r:id="rId11"/>
            </p:custDataLst>
          </p:nvPr>
        </p:nvSpPr>
        <p:spPr bwMode="auto">
          <a:xfrm>
            <a:off x="4580856" y="5296007"/>
            <a:ext cx="264564" cy="255248"/>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1">
              <a:lumMod val="95000"/>
            </a:schemeClr>
          </a:solidFill>
          <a:ln>
            <a:noFill/>
          </a:ln>
        </p:spPr>
        <p:txBody>
          <a:bodyPr vert="horz" wrap="square" lIns="91440" tIns="45720" rIns="91440" bIns="45720" numCol="1" anchor="t" anchorCtr="0" compatLnSpc="1"/>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15" name="Group 4"/>
          <p:cNvGrpSpPr>
            <a:grpSpLocks noChangeAspect="1"/>
          </p:cNvGrpSpPr>
          <p:nvPr/>
        </p:nvGrpSpPr>
        <p:grpSpPr bwMode="auto">
          <a:xfrm>
            <a:off x="4762595" y="2952323"/>
            <a:ext cx="504983" cy="809338"/>
            <a:chOff x="4638" y="-33"/>
            <a:chExt cx="667" cy="1069"/>
          </a:xfrm>
          <a:solidFill>
            <a:schemeClr val="bg1">
              <a:lumMod val="95000"/>
            </a:schemeClr>
          </a:solidFill>
        </p:grpSpPr>
        <p:sp>
          <p:nvSpPr>
            <p:cNvPr id="16" name="Freeform 5"/>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5" name="椭圆 4"/>
          <p:cNvSpPr/>
          <p:nvPr/>
        </p:nvSpPr>
        <p:spPr>
          <a:xfrm>
            <a:off x="4367014" y="2708920"/>
            <a:ext cx="1296144" cy="1296144"/>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TextBox 27"/>
          <p:cNvSpPr txBox="1"/>
          <p:nvPr/>
        </p:nvSpPr>
        <p:spPr>
          <a:xfrm>
            <a:off x="5951190" y="3136644"/>
            <a:ext cx="1584176" cy="523220"/>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rPr>
              <a:t>就业</a:t>
            </a:r>
          </a:p>
        </p:txBody>
      </p:sp>
      <p:sp>
        <p:nvSpPr>
          <p:cNvPr id="40" name="文本框 39"/>
          <p:cNvSpPr txBox="1"/>
          <p:nvPr/>
        </p:nvSpPr>
        <p:spPr>
          <a:xfrm>
            <a:off x="984886" y="341885"/>
            <a:ext cx="2306418"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0" name="文本框 39"/>
          <p:cNvSpPr txBox="1"/>
          <p:nvPr/>
        </p:nvSpPr>
        <p:spPr>
          <a:xfrm>
            <a:off x="984886" y="341885"/>
            <a:ext cx="2306418" cy="1334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3000" noProof="0" dirty="0">
              <a:ln>
                <a:noFill/>
              </a:ln>
              <a:solidFill>
                <a:prstClr val="white">
                  <a:lumMod val="95000"/>
                </a:prstClr>
              </a:solidFill>
              <a:effectLst/>
              <a:uLnTx/>
              <a:uFillTx/>
              <a:latin typeface="方正粗宋简体" panose="03000509000000000000" pitchFamily="65" charset="-122"/>
              <a:ea typeface="方正粗宋简体" panose="03000509000000000000" pitchFamily="65" charset="-122"/>
              <a:cs typeface="+mn-cs"/>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矩形 23"/>
          <p:cNvSpPr>
            <a:spLocks noChangeArrowheads="1"/>
          </p:cNvSpPr>
          <p:nvPr/>
        </p:nvSpPr>
        <p:spPr bwMode="auto">
          <a:xfrm>
            <a:off x="3410314" y="1136557"/>
            <a:ext cx="7878521" cy="1597323"/>
          </a:xfrm>
          <a:prstGeom prst="rect">
            <a:avLst/>
          </a:prstGeom>
          <a:solidFill>
            <a:srgbClr val="31CBA6">
              <a:alpha val="10000"/>
            </a:srgbClr>
          </a:solidFill>
          <a:ln w="12700">
            <a:solidFill>
              <a:schemeClr val="bg1"/>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just" defTabSz="914400" rtl="0" eaLnBrk="1" fontAlgn="auto" latinLnBrk="0" hangingPunct="1">
              <a:lnSpc>
                <a:spcPct val="150000"/>
              </a:lnSpc>
              <a:spcBef>
                <a:spcPct val="0"/>
              </a:spcBef>
              <a:spcAft>
                <a:spcPts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微软雅黑 Light" panose="020B0502040204020203" charset="-122"/>
            </a:endParaRPr>
          </a:p>
        </p:txBody>
      </p:sp>
      <p:sp>
        <p:nvSpPr>
          <p:cNvPr id="39" name="等腰三角形 13"/>
          <p:cNvSpPr>
            <a:spLocks noChangeArrowheads="1"/>
          </p:cNvSpPr>
          <p:nvPr/>
        </p:nvSpPr>
        <p:spPr bwMode="auto">
          <a:xfrm rot="16425754">
            <a:off x="2613539" y="1820651"/>
            <a:ext cx="240030" cy="163830"/>
          </a:xfrm>
          <a:prstGeom prst="triangle">
            <a:avLst>
              <a:gd name="adj" fmla="val 50000"/>
            </a:avLst>
          </a:prstGeom>
          <a:solidFill>
            <a:srgbClr val="31CBA6">
              <a:alpha val="15000"/>
            </a:srgbClr>
          </a:solidFill>
          <a:ln w="9525">
            <a:solidFill>
              <a:srgbClr val="FFFFFF"/>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30" name="矩形 29"/>
          <p:cNvSpPr/>
          <p:nvPr/>
        </p:nvSpPr>
        <p:spPr>
          <a:xfrm>
            <a:off x="276358" y="1148219"/>
            <a:ext cx="1780436" cy="1508694"/>
          </a:xfrm>
          <a:prstGeom prst="rect">
            <a:avLst/>
          </a:prstGeom>
          <a:noFill/>
          <a:ln>
            <a:solidFill>
              <a:schemeClr val="bg1"/>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  </a:t>
            </a:r>
          </a:p>
        </p:txBody>
      </p:sp>
      <p:sp>
        <p:nvSpPr>
          <p:cNvPr id="5127" name="文本框 5"/>
          <p:cNvSpPr txBox="1">
            <a:spLocks noChangeArrowheads="1"/>
          </p:cNvSpPr>
          <p:nvPr/>
        </p:nvSpPr>
        <p:spPr bwMode="auto">
          <a:xfrm>
            <a:off x="694607" y="1293593"/>
            <a:ext cx="1224135" cy="1137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本科生就业率</a:t>
            </a:r>
          </a:p>
        </p:txBody>
      </p:sp>
      <p:sp>
        <p:nvSpPr>
          <p:cNvPr id="31" name="文本框 30"/>
          <p:cNvSpPr txBox="1"/>
          <p:nvPr/>
        </p:nvSpPr>
        <p:spPr>
          <a:xfrm>
            <a:off x="984886" y="341885"/>
            <a:ext cx="2306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就业率</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34" name="等腰三角形 13"/>
          <p:cNvSpPr>
            <a:spLocks noChangeArrowheads="1"/>
          </p:cNvSpPr>
          <p:nvPr/>
        </p:nvSpPr>
        <p:spPr bwMode="auto">
          <a:xfrm rot="16200000">
            <a:off x="2600722" y="4602677"/>
            <a:ext cx="239713" cy="163513"/>
          </a:xfrm>
          <a:prstGeom prst="triangle">
            <a:avLst>
              <a:gd name="adj" fmla="val 50000"/>
            </a:avLst>
          </a:prstGeom>
          <a:solidFill>
            <a:srgbClr val="31CBA6">
              <a:alpha val="10000"/>
            </a:srgbClr>
          </a:solidFill>
          <a:ln w="9525">
            <a:solidFill>
              <a:srgbClr val="FFFFFF"/>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2" name="图片 1">
            <a:extLst>
              <a:ext uri="{FF2B5EF4-FFF2-40B4-BE49-F238E27FC236}">
                <a16:creationId xmlns:a16="http://schemas.microsoft.com/office/drawing/2014/main" id="{F9B8479D-F0A9-4F1A-9A90-4AB37DA906C8}"/>
              </a:ext>
            </a:extLst>
          </p:cNvPr>
          <p:cNvPicPr>
            <a:picLocks noChangeAspect="1"/>
          </p:cNvPicPr>
          <p:nvPr/>
        </p:nvPicPr>
        <p:blipFill>
          <a:blip r:embed="rId4"/>
          <a:stretch>
            <a:fillRect/>
          </a:stretch>
        </p:blipFill>
        <p:spPr>
          <a:xfrm>
            <a:off x="313653" y="3769124"/>
            <a:ext cx="1756144" cy="1590908"/>
          </a:xfrm>
          <a:prstGeom prst="rect">
            <a:avLst/>
          </a:prstGeom>
        </p:spPr>
      </p:pic>
      <p:sp>
        <p:nvSpPr>
          <p:cNvPr id="3" name="文本框 2">
            <a:extLst>
              <a:ext uri="{FF2B5EF4-FFF2-40B4-BE49-F238E27FC236}">
                <a16:creationId xmlns:a16="http://schemas.microsoft.com/office/drawing/2014/main" id="{5B9F077E-AEB4-41E9-A55A-AADF00035AAD}"/>
              </a:ext>
            </a:extLst>
          </p:cNvPr>
          <p:cNvSpPr txBox="1"/>
          <p:nvPr/>
        </p:nvSpPr>
        <p:spPr>
          <a:xfrm>
            <a:off x="3999832" y="1201529"/>
            <a:ext cx="73590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2017</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文本框 3">
            <a:extLst>
              <a:ext uri="{FF2B5EF4-FFF2-40B4-BE49-F238E27FC236}">
                <a16:creationId xmlns:a16="http://schemas.microsoft.com/office/drawing/2014/main" id="{09EC35A8-71CD-4D2C-8FDC-C966BA0B1EF4}"/>
              </a:ext>
            </a:extLst>
          </p:cNvPr>
          <p:cNvSpPr txBox="1"/>
          <p:nvPr/>
        </p:nvSpPr>
        <p:spPr>
          <a:xfrm>
            <a:off x="622598" y="4149079"/>
            <a:ext cx="136815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研究生就业率</a:t>
            </a:r>
          </a:p>
        </p:txBody>
      </p:sp>
      <p:pic>
        <p:nvPicPr>
          <p:cNvPr id="5" name="图片 4">
            <a:extLst>
              <a:ext uri="{FF2B5EF4-FFF2-40B4-BE49-F238E27FC236}">
                <a16:creationId xmlns:a16="http://schemas.microsoft.com/office/drawing/2014/main" id="{7BC47EAB-4379-464E-B7B9-0EDFF92DB634}"/>
              </a:ext>
            </a:extLst>
          </p:cNvPr>
          <p:cNvPicPr>
            <a:picLocks noChangeAspect="1"/>
          </p:cNvPicPr>
          <p:nvPr/>
        </p:nvPicPr>
        <p:blipFill>
          <a:blip r:embed="rId5"/>
          <a:stretch>
            <a:fillRect/>
          </a:stretch>
        </p:blipFill>
        <p:spPr>
          <a:xfrm>
            <a:off x="5087092" y="766384"/>
            <a:ext cx="5273497" cy="364342"/>
          </a:xfrm>
          <a:prstGeom prst="rect">
            <a:avLst/>
          </a:prstGeom>
        </p:spPr>
      </p:pic>
      <p:pic>
        <p:nvPicPr>
          <p:cNvPr id="6" name="图片 5">
            <a:extLst>
              <a:ext uri="{FF2B5EF4-FFF2-40B4-BE49-F238E27FC236}">
                <a16:creationId xmlns:a16="http://schemas.microsoft.com/office/drawing/2014/main" id="{62C98B7E-8B25-4288-8B95-77D3C16ABB11}"/>
              </a:ext>
            </a:extLst>
          </p:cNvPr>
          <p:cNvPicPr>
            <a:picLocks noChangeAspect="1"/>
          </p:cNvPicPr>
          <p:nvPr/>
        </p:nvPicPr>
        <p:blipFill>
          <a:blip r:embed="rId6"/>
          <a:stretch>
            <a:fillRect/>
          </a:stretch>
        </p:blipFill>
        <p:spPr>
          <a:xfrm>
            <a:off x="5087092" y="1166944"/>
            <a:ext cx="5273497" cy="396274"/>
          </a:xfrm>
          <a:prstGeom prst="rect">
            <a:avLst/>
          </a:prstGeom>
        </p:spPr>
      </p:pic>
      <p:sp>
        <p:nvSpPr>
          <p:cNvPr id="7" name="文本框 6">
            <a:extLst>
              <a:ext uri="{FF2B5EF4-FFF2-40B4-BE49-F238E27FC236}">
                <a16:creationId xmlns:a16="http://schemas.microsoft.com/office/drawing/2014/main" id="{F45CC2C4-46C8-4DC8-9FD4-8D2DE792D561}"/>
              </a:ext>
            </a:extLst>
          </p:cNvPr>
          <p:cNvSpPr txBox="1"/>
          <p:nvPr/>
        </p:nvSpPr>
        <p:spPr>
          <a:xfrm>
            <a:off x="3999832" y="1677672"/>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2018</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8" name="图片 7">
            <a:extLst>
              <a:ext uri="{FF2B5EF4-FFF2-40B4-BE49-F238E27FC236}">
                <a16:creationId xmlns:a16="http://schemas.microsoft.com/office/drawing/2014/main" id="{C8008334-66B1-47D4-8FCA-7EC69E733C61}"/>
              </a:ext>
            </a:extLst>
          </p:cNvPr>
          <p:cNvPicPr>
            <a:picLocks noChangeAspect="1"/>
          </p:cNvPicPr>
          <p:nvPr/>
        </p:nvPicPr>
        <p:blipFill>
          <a:blip r:embed="rId7"/>
          <a:stretch>
            <a:fillRect/>
          </a:stretch>
        </p:blipFill>
        <p:spPr>
          <a:xfrm>
            <a:off x="5087092" y="1579297"/>
            <a:ext cx="5273497" cy="396274"/>
          </a:xfrm>
          <a:prstGeom prst="rect">
            <a:avLst/>
          </a:prstGeom>
        </p:spPr>
      </p:pic>
      <p:pic>
        <p:nvPicPr>
          <p:cNvPr id="9" name="图片 8">
            <a:extLst>
              <a:ext uri="{FF2B5EF4-FFF2-40B4-BE49-F238E27FC236}">
                <a16:creationId xmlns:a16="http://schemas.microsoft.com/office/drawing/2014/main" id="{3380EB41-8FAA-4C1B-BD87-09C204D3E049}"/>
              </a:ext>
            </a:extLst>
          </p:cNvPr>
          <p:cNvPicPr>
            <a:picLocks noChangeAspect="1"/>
          </p:cNvPicPr>
          <p:nvPr/>
        </p:nvPicPr>
        <p:blipFill>
          <a:blip r:embed="rId8"/>
          <a:stretch>
            <a:fillRect/>
          </a:stretch>
        </p:blipFill>
        <p:spPr>
          <a:xfrm>
            <a:off x="5087092" y="1984007"/>
            <a:ext cx="5273497" cy="749873"/>
          </a:xfrm>
          <a:prstGeom prst="rect">
            <a:avLst/>
          </a:prstGeom>
        </p:spPr>
      </p:pic>
      <p:sp>
        <p:nvSpPr>
          <p:cNvPr id="10" name="文本框 9">
            <a:extLst>
              <a:ext uri="{FF2B5EF4-FFF2-40B4-BE49-F238E27FC236}">
                <a16:creationId xmlns:a16="http://schemas.microsoft.com/office/drawing/2014/main" id="{540D76E0-508F-40EC-A0AB-C25AED6F82EE}"/>
              </a:ext>
            </a:extLst>
          </p:cNvPr>
          <p:cNvSpPr txBox="1"/>
          <p:nvPr/>
        </p:nvSpPr>
        <p:spPr>
          <a:xfrm>
            <a:off x="4008971" y="2336300"/>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2019</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1" name="图片 10">
            <a:extLst>
              <a:ext uri="{FF2B5EF4-FFF2-40B4-BE49-F238E27FC236}">
                <a16:creationId xmlns:a16="http://schemas.microsoft.com/office/drawing/2014/main" id="{D458CE51-37D6-4973-8E16-EDC652AAEB91}"/>
              </a:ext>
            </a:extLst>
          </p:cNvPr>
          <p:cNvPicPr>
            <a:picLocks noChangeAspect="1"/>
          </p:cNvPicPr>
          <p:nvPr/>
        </p:nvPicPr>
        <p:blipFill>
          <a:blip r:embed="rId9"/>
          <a:stretch>
            <a:fillRect/>
          </a:stretch>
        </p:blipFill>
        <p:spPr>
          <a:xfrm>
            <a:off x="3383163" y="3212976"/>
            <a:ext cx="7895004" cy="3024336"/>
          </a:xfrm>
          <a:prstGeom prst="rect">
            <a:avLst/>
          </a:prstGeom>
        </p:spPr>
      </p:pic>
      <p:pic>
        <p:nvPicPr>
          <p:cNvPr id="12" name="图片 11">
            <a:extLst>
              <a:ext uri="{FF2B5EF4-FFF2-40B4-BE49-F238E27FC236}">
                <a16:creationId xmlns:a16="http://schemas.microsoft.com/office/drawing/2014/main" id="{F017F86E-4953-4E23-B88B-FC3916D7DA07}"/>
              </a:ext>
            </a:extLst>
          </p:cNvPr>
          <p:cNvPicPr>
            <a:picLocks noChangeAspect="1"/>
          </p:cNvPicPr>
          <p:nvPr/>
        </p:nvPicPr>
        <p:blipFill>
          <a:blip r:embed="rId10"/>
          <a:stretch>
            <a:fillRect/>
          </a:stretch>
        </p:blipFill>
        <p:spPr>
          <a:xfrm>
            <a:off x="5080995" y="3254846"/>
            <a:ext cx="5273497" cy="786452"/>
          </a:xfrm>
          <a:prstGeom prst="rect">
            <a:avLst/>
          </a:prstGeom>
        </p:spPr>
      </p:pic>
      <p:pic>
        <p:nvPicPr>
          <p:cNvPr id="13" name="图片 12">
            <a:extLst>
              <a:ext uri="{FF2B5EF4-FFF2-40B4-BE49-F238E27FC236}">
                <a16:creationId xmlns:a16="http://schemas.microsoft.com/office/drawing/2014/main" id="{BA12614E-86EF-4650-B54D-E1C458EE32A8}"/>
              </a:ext>
            </a:extLst>
          </p:cNvPr>
          <p:cNvPicPr>
            <a:picLocks noChangeAspect="1"/>
          </p:cNvPicPr>
          <p:nvPr/>
        </p:nvPicPr>
        <p:blipFill>
          <a:blip r:embed="rId11"/>
          <a:stretch>
            <a:fillRect/>
          </a:stretch>
        </p:blipFill>
        <p:spPr>
          <a:xfrm>
            <a:off x="5087091" y="4034179"/>
            <a:ext cx="5267401" cy="1060796"/>
          </a:xfrm>
          <a:prstGeom prst="rect">
            <a:avLst/>
          </a:prstGeom>
        </p:spPr>
      </p:pic>
      <p:pic>
        <p:nvPicPr>
          <p:cNvPr id="14" name="图片 13">
            <a:extLst>
              <a:ext uri="{FF2B5EF4-FFF2-40B4-BE49-F238E27FC236}">
                <a16:creationId xmlns:a16="http://schemas.microsoft.com/office/drawing/2014/main" id="{49C3641D-8340-483F-A513-58A5CBBC26FA}"/>
              </a:ext>
            </a:extLst>
          </p:cNvPr>
          <p:cNvPicPr>
            <a:picLocks noChangeAspect="1"/>
          </p:cNvPicPr>
          <p:nvPr/>
        </p:nvPicPr>
        <p:blipFill>
          <a:blip r:embed="rId12"/>
          <a:stretch>
            <a:fillRect/>
          </a:stretch>
        </p:blipFill>
        <p:spPr>
          <a:xfrm>
            <a:off x="5080994" y="5094975"/>
            <a:ext cx="5273497" cy="1097375"/>
          </a:xfrm>
          <a:prstGeom prst="rect">
            <a:avLst/>
          </a:prstGeom>
        </p:spPr>
      </p:pic>
      <p:sp>
        <p:nvSpPr>
          <p:cNvPr id="15" name="文本框 14">
            <a:extLst>
              <a:ext uri="{FF2B5EF4-FFF2-40B4-BE49-F238E27FC236}">
                <a16:creationId xmlns:a16="http://schemas.microsoft.com/office/drawing/2014/main" id="{61CAB5DB-AC08-4A95-A489-FF2F6AF29985}"/>
              </a:ext>
            </a:extLst>
          </p:cNvPr>
          <p:cNvSpPr txBox="1"/>
          <p:nvPr/>
        </p:nvSpPr>
        <p:spPr>
          <a:xfrm>
            <a:off x="4020009" y="3433709"/>
            <a:ext cx="6572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2017</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6" name="文本框 15">
            <a:extLst>
              <a:ext uri="{FF2B5EF4-FFF2-40B4-BE49-F238E27FC236}">
                <a16:creationId xmlns:a16="http://schemas.microsoft.com/office/drawing/2014/main" id="{E83264B7-780D-495B-AF67-CA3F3044762B}"/>
              </a:ext>
            </a:extLst>
          </p:cNvPr>
          <p:cNvSpPr txBox="1"/>
          <p:nvPr/>
        </p:nvSpPr>
        <p:spPr>
          <a:xfrm>
            <a:off x="3999832" y="4437112"/>
            <a:ext cx="657211" cy="3671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2018</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7" name="文本框 16">
            <a:extLst>
              <a:ext uri="{FF2B5EF4-FFF2-40B4-BE49-F238E27FC236}">
                <a16:creationId xmlns:a16="http://schemas.microsoft.com/office/drawing/2014/main" id="{D29D45E6-2029-4E70-8269-5C0F94071BD4}"/>
              </a:ext>
            </a:extLst>
          </p:cNvPr>
          <p:cNvSpPr txBox="1"/>
          <p:nvPr/>
        </p:nvSpPr>
        <p:spPr>
          <a:xfrm>
            <a:off x="4008971" y="5360032"/>
            <a:ext cx="6572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2019</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61" name="Group 33"/>
          <p:cNvGrpSpPr/>
          <p:nvPr/>
        </p:nvGrpSpPr>
        <p:grpSpPr>
          <a:xfrm>
            <a:off x="10415686" y="1019987"/>
            <a:ext cx="1405096" cy="4824537"/>
            <a:chOff x="4948238" y="2751138"/>
            <a:chExt cx="585788" cy="2011362"/>
          </a:xfrm>
        </p:grpSpPr>
        <p:sp>
          <p:nvSpPr>
            <p:cNvPr id="62" name="Freeform 13"/>
            <p:cNvSpPr/>
            <p:nvPr/>
          </p:nvSpPr>
          <p:spPr bwMode="auto">
            <a:xfrm>
              <a:off x="4948238" y="2751138"/>
              <a:ext cx="585788" cy="2011362"/>
            </a:xfrm>
            <a:custGeom>
              <a:avLst/>
              <a:gdLst/>
              <a:ahLst/>
              <a:cxnLst>
                <a:cxn ang="0">
                  <a:pos x="102" y="0"/>
                </a:cxn>
                <a:cxn ang="0">
                  <a:pos x="144" y="41"/>
                </a:cxn>
                <a:cxn ang="0">
                  <a:pos x="140" y="85"/>
                </a:cxn>
                <a:cxn ang="0">
                  <a:pos x="136" y="92"/>
                </a:cxn>
                <a:cxn ang="0">
                  <a:pos x="131" y="113"/>
                </a:cxn>
                <a:cxn ang="0">
                  <a:pos x="124" y="124"/>
                </a:cxn>
                <a:cxn ang="0">
                  <a:pos x="132" y="139"/>
                </a:cxn>
                <a:cxn ang="0">
                  <a:pos x="168" y="154"/>
                </a:cxn>
                <a:cxn ang="0">
                  <a:pos x="194" y="179"/>
                </a:cxn>
                <a:cxn ang="0">
                  <a:pos x="220" y="221"/>
                </a:cxn>
                <a:cxn ang="0">
                  <a:pos x="242" y="268"/>
                </a:cxn>
                <a:cxn ang="0">
                  <a:pos x="200" y="292"/>
                </a:cxn>
                <a:cxn ang="0">
                  <a:pos x="181" y="284"/>
                </a:cxn>
                <a:cxn ang="0">
                  <a:pos x="194" y="361"/>
                </a:cxn>
                <a:cxn ang="0">
                  <a:pos x="203" y="440"/>
                </a:cxn>
                <a:cxn ang="0">
                  <a:pos x="188" y="448"/>
                </a:cxn>
                <a:cxn ang="0">
                  <a:pos x="176" y="549"/>
                </a:cxn>
                <a:cxn ang="0">
                  <a:pos x="162" y="646"/>
                </a:cxn>
                <a:cxn ang="0">
                  <a:pos x="160" y="707"/>
                </a:cxn>
                <a:cxn ang="0">
                  <a:pos x="188" y="746"/>
                </a:cxn>
                <a:cxn ang="0">
                  <a:pos x="221" y="753"/>
                </a:cxn>
                <a:cxn ang="0">
                  <a:pos x="217" y="768"/>
                </a:cxn>
                <a:cxn ang="0">
                  <a:pos x="165" y="763"/>
                </a:cxn>
                <a:cxn ang="0">
                  <a:pos x="146" y="755"/>
                </a:cxn>
                <a:cxn ang="0">
                  <a:pos x="132" y="765"/>
                </a:cxn>
                <a:cxn ang="0">
                  <a:pos x="112" y="753"/>
                </a:cxn>
                <a:cxn ang="0">
                  <a:pos x="109" y="720"/>
                </a:cxn>
                <a:cxn ang="0">
                  <a:pos x="113" y="683"/>
                </a:cxn>
                <a:cxn ang="0">
                  <a:pos x="106" y="629"/>
                </a:cxn>
                <a:cxn ang="0">
                  <a:pos x="106" y="585"/>
                </a:cxn>
                <a:cxn ang="0">
                  <a:pos x="111" y="544"/>
                </a:cxn>
                <a:cxn ang="0">
                  <a:pos x="110" y="516"/>
                </a:cxn>
                <a:cxn ang="0">
                  <a:pos x="95" y="594"/>
                </a:cxn>
                <a:cxn ang="0">
                  <a:pos x="87" y="685"/>
                </a:cxn>
                <a:cxn ang="0">
                  <a:pos x="73" y="742"/>
                </a:cxn>
                <a:cxn ang="0">
                  <a:pos x="68" y="767"/>
                </a:cxn>
                <a:cxn ang="0">
                  <a:pos x="75" y="798"/>
                </a:cxn>
                <a:cxn ang="0">
                  <a:pos x="69" y="843"/>
                </a:cxn>
                <a:cxn ang="0">
                  <a:pos x="30" y="816"/>
                </a:cxn>
                <a:cxn ang="0">
                  <a:pos x="27" y="772"/>
                </a:cxn>
                <a:cxn ang="0">
                  <a:pos x="22" y="738"/>
                </a:cxn>
                <a:cxn ang="0">
                  <a:pos x="22" y="690"/>
                </a:cxn>
                <a:cxn ang="0">
                  <a:pos x="29" y="607"/>
                </a:cxn>
                <a:cxn ang="0">
                  <a:pos x="38" y="506"/>
                </a:cxn>
                <a:cxn ang="0">
                  <a:pos x="39" y="453"/>
                </a:cxn>
                <a:cxn ang="0">
                  <a:pos x="13" y="442"/>
                </a:cxn>
                <a:cxn ang="0">
                  <a:pos x="23" y="379"/>
                </a:cxn>
                <a:cxn ang="0">
                  <a:pos x="37" y="314"/>
                </a:cxn>
                <a:cxn ang="0">
                  <a:pos x="33" y="270"/>
                </a:cxn>
                <a:cxn ang="0">
                  <a:pos x="10" y="214"/>
                </a:cxn>
                <a:cxn ang="0">
                  <a:pos x="9" y="152"/>
                </a:cxn>
                <a:cxn ang="0">
                  <a:pos x="47" y="139"/>
                </a:cxn>
                <a:cxn ang="0">
                  <a:pos x="67" y="116"/>
                </a:cxn>
                <a:cxn ang="0">
                  <a:pos x="74" y="107"/>
                </a:cxn>
                <a:cxn ang="0">
                  <a:pos x="72" y="93"/>
                </a:cxn>
                <a:cxn ang="0">
                  <a:pos x="61" y="79"/>
                </a:cxn>
                <a:cxn ang="0">
                  <a:pos x="60" y="33"/>
                </a:cxn>
                <a:cxn ang="0">
                  <a:pos x="102" y="0"/>
                </a:cxn>
              </a:cxnLst>
              <a:rect l="0" t="0" r="r" b="b"/>
              <a:pathLst>
                <a:path w="246" h="843">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noFill/>
            <a:ln w="9525">
              <a:solidFill>
                <a:schemeClr val="bg1">
                  <a:lumMod val="95000"/>
                </a:scheme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Freeform 14"/>
            <p:cNvSpPr/>
            <p:nvPr/>
          </p:nvSpPr>
          <p:spPr bwMode="auto">
            <a:xfrm>
              <a:off x="5111751" y="3011488"/>
              <a:ext cx="146050" cy="111125"/>
            </a:xfrm>
            <a:custGeom>
              <a:avLst/>
              <a:gdLst/>
              <a:ahLst/>
              <a:cxnLst>
                <a:cxn ang="0">
                  <a:pos x="57" y="21"/>
                </a:cxn>
                <a:cxn ang="0">
                  <a:pos x="61" y="27"/>
                </a:cxn>
                <a:cxn ang="0">
                  <a:pos x="58" y="47"/>
                </a:cxn>
                <a:cxn ang="0">
                  <a:pos x="45" y="27"/>
                </a:cxn>
                <a:cxn ang="0">
                  <a:pos x="35" y="35"/>
                </a:cxn>
                <a:cxn ang="0">
                  <a:pos x="33" y="44"/>
                </a:cxn>
                <a:cxn ang="0">
                  <a:pos x="0" y="7"/>
                </a:cxn>
                <a:cxn ang="0">
                  <a:pos x="5" y="0"/>
                </a:cxn>
                <a:cxn ang="0">
                  <a:pos x="44" y="26"/>
                </a:cxn>
                <a:cxn ang="0">
                  <a:pos x="57" y="21"/>
                </a:cxn>
              </a:cxnLst>
              <a:rect l="0" t="0" r="r" b="b"/>
              <a:pathLst>
                <a:path w="61" h="47">
                  <a:moveTo>
                    <a:pt x="57" y="21"/>
                  </a:moveTo>
                  <a:cubicBezTo>
                    <a:pt x="58" y="23"/>
                    <a:pt x="59" y="25"/>
                    <a:pt x="61" y="27"/>
                  </a:cubicBezTo>
                  <a:cubicBezTo>
                    <a:pt x="59" y="34"/>
                    <a:pt x="58" y="41"/>
                    <a:pt x="58" y="47"/>
                  </a:cubicBezTo>
                  <a:cubicBezTo>
                    <a:pt x="49" y="41"/>
                    <a:pt x="53" y="28"/>
                    <a:pt x="45" y="27"/>
                  </a:cubicBezTo>
                  <a:cubicBezTo>
                    <a:pt x="37" y="26"/>
                    <a:pt x="36" y="30"/>
                    <a:pt x="35" y="35"/>
                  </a:cubicBezTo>
                  <a:cubicBezTo>
                    <a:pt x="34" y="40"/>
                    <a:pt x="33" y="44"/>
                    <a:pt x="33" y="44"/>
                  </a:cubicBezTo>
                  <a:cubicBezTo>
                    <a:pt x="33" y="44"/>
                    <a:pt x="7" y="17"/>
                    <a:pt x="0" y="7"/>
                  </a:cubicBezTo>
                  <a:cubicBezTo>
                    <a:pt x="3" y="6"/>
                    <a:pt x="4" y="4"/>
                    <a:pt x="5" y="0"/>
                  </a:cubicBezTo>
                  <a:cubicBezTo>
                    <a:pt x="13" y="9"/>
                    <a:pt x="34" y="26"/>
                    <a:pt x="44" y="26"/>
                  </a:cubicBezTo>
                  <a:cubicBezTo>
                    <a:pt x="49" y="26"/>
                    <a:pt x="53" y="24"/>
                    <a:pt x="57" y="21"/>
                  </a:cubicBezTo>
                  <a:close/>
                </a:path>
              </a:pathLst>
            </a:custGeom>
            <a:solidFill>
              <a:srgbClr val="FFFFFF"/>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15"/>
            <p:cNvSpPr/>
            <p:nvPr/>
          </p:nvSpPr>
          <p:spPr bwMode="auto">
            <a:xfrm>
              <a:off x="5262563" y="3311525"/>
              <a:ext cx="66675" cy="84137"/>
            </a:xfrm>
            <a:custGeom>
              <a:avLst/>
              <a:gdLst/>
              <a:ahLst/>
              <a:cxnLst>
                <a:cxn ang="0">
                  <a:pos x="15" y="1"/>
                </a:cxn>
                <a:cxn ang="0">
                  <a:pos x="0" y="0"/>
                </a:cxn>
                <a:cxn ang="0">
                  <a:pos x="13" y="19"/>
                </a:cxn>
                <a:cxn ang="0">
                  <a:pos x="13" y="33"/>
                </a:cxn>
                <a:cxn ang="0">
                  <a:pos x="24" y="35"/>
                </a:cxn>
                <a:cxn ang="0">
                  <a:pos x="25" y="16"/>
                </a:cxn>
                <a:cxn ang="0">
                  <a:pos x="15" y="1"/>
                </a:cxn>
              </a:cxnLst>
              <a:rect l="0" t="0" r="r" b="b"/>
              <a:pathLst>
                <a:path w="28" h="35">
                  <a:moveTo>
                    <a:pt x="15" y="1"/>
                  </a:moveTo>
                  <a:cubicBezTo>
                    <a:pt x="0" y="0"/>
                    <a:pt x="0" y="0"/>
                    <a:pt x="0" y="0"/>
                  </a:cubicBezTo>
                  <a:cubicBezTo>
                    <a:pt x="0" y="0"/>
                    <a:pt x="13" y="9"/>
                    <a:pt x="13" y="19"/>
                  </a:cubicBezTo>
                  <a:cubicBezTo>
                    <a:pt x="13" y="28"/>
                    <a:pt x="13" y="33"/>
                    <a:pt x="13" y="33"/>
                  </a:cubicBezTo>
                  <a:cubicBezTo>
                    <a:pt x="24" y="35"/>
                    <a:pt x="24" y="35"/>
                    <a:pt x="24" y="35"/>
                  </a:cubicBezTo>
                  <a:cubicBezTo>
                    <a:pt x="24" y="35"/>
                    <a:pt x="28" y="26"/>
                    <a:pt x="25" y="16"/>
                  </a:cubicBezTo>
                  <a:cubicBezTo>
                    <a:pt x="21" y="7"/>
                    <a:pt x="18" y="4"/>
                    <a:pt x="15" y="1"/>
                  </a:cubicBezTo>
                  <a:close/>
                </a:path>
              </a:pathLst>
            </a:custGeom>
            <a:solidFill>
              <a:srgbClr val="FFFFFF"/>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16"/>
            <p:cNvSpPr/>
            <p:nvPr/>
          </p:nvSpPr>
          <p:spPr bwMode="auto">
            <a:xfrm>
              <a:off x="5300663" y="3514725"/>
              <a:ext cx="25400" cy="73025"/>
            </a:xfrm>
            <a:custGeom>
              <a:avLst/>
              <a:gdLst/>
              <a:ahLst/>
              <a:cxnLst>
                <a:cxn ang="0">
                  <a:pos x="3" y="0"/>
                </a:cxn>
                <a:cxn ang="0">
                  <a:pos x="0" y="23"/>
                </a:cxn>
                <a:cxn ang="0">
                  <a:pos x="0" y="31"/>
                </a:cxn>
                <a:cxn ang="0">
                  <a:pos x="11" y="29"/>
                </a:cxn>
                <a:cxn ang="0">
                  <a:pos x="3" y="0"/>
                </a:cxn>
              </a:cxnLst>
              <a:rect l="0" t="0" r="r" b="b"/>
              <a:pathLst>
                <a:path w="11" h="31">
                  <a:moveTo>
                    <a:pt x="3" y="0"/>
                  </a:moveTo>
                  <a:cubicBezTo>
                    <a:pt x="3" y="0"/>
                    <a:pt x="1" y="18"/>
                    <a:pt x="0" y="23"/>
                  </a:cubicBezTo>
                  <a:cubicBezTo>
                    <a:pt x="0" y="29"/>
                    <a:pt x="0" y="31"/>
                    <a:pt x="0" y="31"/>
                  </a:cubicBezTo>
                  <a:cubicBezTo>
                    <a:pt x="11" y="29"/>
                    <a:pt x="11" y="29"/>
                    <a:pt x="11" y="29"/>
                  </a:cubicBezTo>
                  <a:cubicBezTo>
                    <a:pt x="11" y="29"/>
                    <a:pt x="8" y="15"/>
                    <a:pt x="3" y="0"/>
                  </a:cubicBezTo>
                  <a:close/>
                </a:path>
              </a:pathLst>
            </a:custGeom>
            <a:solidFill>
              <a:srgbClr val="FFFFFF"/>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6" name="右大括号 65"/>
          <p:cNvSpPr/>
          <p:nvPr/>
        </p:nvSpPr>
        <p:spPr>
          <a:xfrm>
            <a:off x="9706321" y="1449474"/>
            <a:ext cx="342174" cy="4045183"/>
          </a:xfrm>
          <a:prstGeom prst="rightBrace">
            <a:avLst>
              <a:gd name="adj1" fmla="val 57511"/>
              <a:gd name="adj2" fmla="val 50000"/>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67" name="椭圆 66"/>
          <p:cNvSpPr/>
          <p:nvPr/>
        </p:nvSpPr>
        <p:spPr>
          <a:xfrm>
            <a:off x="1990750" y="1605740"/>
            <a:ext cx="792407" cy="793567"/>
          </a:xfrm>
          <a:prstGeom prst="ellipse">
            <a:avLst/>
          </a:prstGeom>
          <a:noFill/>
          <a:ln w="15875">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68" name="等腰三角形 67"/>
          <p:cNvSpPr/>
          <p:nvPr/>
        </p:nvSpPr>
        <p:spPr>
          <a:xfrm rot="5400000">
            <a:off x="2932461" y="1955292"/>
            <a:ext cx="109577" cy="9446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nvGrpSpPr>
          <p:cNvPr id="69" name="组合 68"/>
          <p:cNvGrpSpPr/>
          <p:nvPr/>
        </p:nvGrpSpPr>
        <p:grpSpPr>
          <a:xfrm>
            <a:off x="3180689" y="1538587"/>
            <a:ext cx="6153846" cy="823446"/>
            <a:chOff x="8022910" y="1537222"/>
            <a:chExt cx="2314343" cy="823446"/>
          </a:xfrm>
        </p:grpSpPr>
        <p:sp>
          <p:nvSpPr>
            <p:cNvPr id="70" name="文本框 12"/>
            <p:cNvSpPr txBox="1"/>
            <p:nvPr/>
          </p:nvSpPr>
          <p:spPr bwMode="auto">
            <a:xfrm>
              <a:off x="8022910" y="1899003"/>
              <a:ext cx="2314343"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lumMod val="95000"/>
                    </a:prstClr>
                  </a:solidFill>
                  <a:effectLst/>
                  <a:uLnTx/>
                  <a:uFillTx/>
                  <a:latin typeface="微软雅黑 Light" panose="020B0502040204020203" charset="-122"/>
                  <a:ea typeface="微软雅黑 Light" panose="020B0502040204020203" charset="-122"/>
                  <a:cs typeface="+mn-cs"/>
                </a:rPr>
                <a:t>计算机科学与技术学院毕业生从事主要职业为：互联网开发人员、计算机程序员、计算机软件应用工程技术人员。</a:t>
              </a:r>
              <a:endParaRPr kumimoji="0" lang="zh-CN" altLang="en-US" sz="12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71" name="文本框 13"/>
            <p:cNvSpPr txBox="1"/>
            <p:nvPr/>
          </p:nvSpPr>
          <p:spPr bwMode="auto">
            <a:xfrm>
              <a:off x="8022910" y="1537222"/>
              <a:ext cx="2160856"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00" normalizeH="0" baseline="0" noProof="0" dirty="0">
                  <a:ln>
                    <a:noFill/>
                  </a:ln>
                  <a:solidFill>
                    <a:prstClr val="white">
                      <a:lumMod val="95000"/>
                    </a:prstClr>
                  </a:solidFill>
                  <a:effectLst/>
                  <a:uLnTx/>
                  <a:uFillTx/>
                  <a:latin typeface="微软雅黑 Light" panose="020B0502040204020203" charset="-122"/>
                  <a:ea typeface="微软雅黑 Light" panose="020B0502040204020203" charset="-122"/>
                  <a:cs typeface="+mn-cs"/>
                </a:rPr>
                <a:t>职业流向</a:t>
              </a:r>
            </a:p>
          </p:txBody>
        </p:sp>
      </p:grpSp>
      <p:sp>
        <p:nvSpPr>
          <p:cNvPr id="72" name="椭圆 71"/>
          <p:cNvSpPr/>
          <p:nvPr/>
        </p:nvSpPr>
        <p:spPr>
          <a:xfrm>
            <a:off x="1990750" y="3066240"/>
            <a:ext cx="792407" cy="793567"/>
          </a:xfrm>
          <a:prstGeom prst="ellipse">
            <a:avLst/>
          </a:prstGeom>
          <a:noFill/>
          <a:ln w="15875">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73" name="等腰三角形 72"/>
          <p:cNvSpPr/>
          <p:nvPr/>
        </p:nvSpPr>
        <p:spPr>
          <a:xfrm rot="5400000">
            <a:off x="2932461" y="3415792"/>
            <a:ext cx="109577" cy="9446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nvGrpSpPr>
          <p:cNvPr id="74" name="组合 73"/>
          <p:cNvGrpSpPr/>
          <p:nvPr/>
        </p:nvGrpSpPr>
        <p:grpSpPr>
          <a:xfrm>
            <a:off x="3180689" y="2978747"/>
            <a:ext cx="6274308" cy="823446"/>
            <a:chOff x="8022910" y="1516882"/>
            <a:chExt cx="2314343" cy="823446"/>
          </a:xfrm>
        </p:grpSpPr>
        <p:sp>
          <p:nvSpPr>
            <p:cNvPr id="75" name="文本框 21"/>
            <p:cNvSpPr txBox="1"/>
            <p:nvPr/>
          </p:nvSpPr>
          <p:spPr bwMode="auto">
            <a:xfrm>
              <a:off x="8022910" y="1878663"/>
              <a:ext cx="2314343"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lumMod val="95000"/>
                    </a:prstClr>
                  </a:solidFill>
                  <a:effectLst/>
                  <a:uLnTx/>
                  <a:uFillTx/>
                  <a:latin typeface="微软雅黑 Light" panose="020B0502040204020203" charset="-122"/>
                  <a:ea typeface="微软雅黑 Light" panose="020B0502040204020203" charset="-122"/>
                  <a:cs typeface="+mn-cs"/>
                </a:rPr>
                <a:t>毕业生就业的主要行业为：软件开发业、互联网运营与网络搜索引擎业、通信设备制造业、计算机及外围设备制造业。</a:t>
              </a:r>
            </a:p>
          </p:txBody>
        </p:sp>
        <p:sp>
          <p:nvSpPr>
            <p:cNvPr id="76" name="文本框 22"/>
            <p:cNvSpPr txBox="1"/>
            <p:nvPr/>
          </p:nvSpPr>
          <p:spPr bwMode="auto">
            <a:xfrm>
              <a:off x="8022910" y="1516882"/>
              <a:ext cx="2160856"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00" normalizeH="0" baseline="0" noProof="0" dirty="0">
                  <a:ln>
                    <a:noFill/>
                  </a:ln>
                  <a:solidFill>
                    <a:prstClr val="white">
                      <a:lumMod val="95000"/>
                    </a:prstClr>
                  </a:solidFill>
                  <a:effectLst/>
                  <a:uLnTx/>
                  <a:uFillTx/>
                  <a:latin typeface="微软雅黑 Light" panose="020B0502040204020203" charset="-122"/>
                  <a:ea typeface="微软雅黑 Light" panose="020B0502040204020203" charset="-122"/>
                  <a:cs typeface="+mn-cs"/>
                </a:rPr>
                <a:t>行业流向</a:t>
              </a:r>
            </a:p>
          </p:txBody>
        </p:sp>
      </p:grpSp>
      <p:sp>
        <p:nvSpPr>
          <p:cNvPr id="77" name="椭圆 76"/>
          <p:cNvSpPr/>
          <p:nvPr/>
        </p:nvSpPr>
        <p:spPr>
          <a:xfrm>
            <a:off x="1990750" y="4526740"/>
            <a:ext cx="792407" cy="793567"/>
          </a:xfrm>
          <a:prstGeom prst="ellipse">
            <a:avLst/>
          </a:prstGeom>
          <a:noFill/>
          <a:ln w="15875">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78" name="等腰三角形 77"/>
          <p:cNvSpPr/>
          <p:nvPr/>
        </p:nvSpPr>
        <p:spPr>
          <a:xfrm rot="5400000">
            <a:off x="2932461" y="4876292"/>
            <a:ext cx="109577" cy="9446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nvGrpSpPr>
          <p:cNvPr id="79" name="组合 78"/>
          <p:cNvGrpSpPr/>
          <p:nvPr/>
        </p:nvGrpSpPr>
        <p:grpSpPr>
          <a:xfrm>
            <a:off x="3170842" y="4463873"/>
            <a:ext cx="6442909" cy="1413466"/>
            <a:chOff x="8019373" y="1517202"/>
            <a:chExt cx="2314343" cy="649370"/>
          </a:xfrm>
        </p:grpSpPr>
        <p:sp>
          <p:nvSpPr>
            <p:cNvPr id="80" name="文本框 28"/>
            <p:cNvSpPr txBox="1"/>
            <p:nvPr/>
          </p:nvSpPr>
          <p:spPr bwMode="auto">
            <a:xfrm>
              <a:off x="8019373" y="1693743"/>
              <a:ext cx="2314343" cy="472829"/>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lumMod val="95000"/>
                  </a:prst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lumMod val="95000"/>
                    </a:prstClr>
                  </a:solidFill>
                  <a:effectLst/>
                  <a:uLnTx/>
                  <a:uFillTx/>
                  <a:latin typeface="微软雅黑 Light" panose="020B0502040204020203" charset="-122"/>
                  <a:ea typeface="微软雅黑 Light" panose="020B0502040204020203" charset="-122"/>
                  <a:cs typeface="+mn-cs"/>
                </a:rPr>
                <a:t>单位类型分布：</a:t>
              </a:r>
              <a:endParaRPr kumimoji="0" lang="en-US" altLang="zh-CN" sz="1200" b="0" i="0" u="none" strike="noStrike" kern="1200" cap="none" spc="0" normalizeH="0" baseline="0" noProof="0" dirty="0">
                <a:ln>
                  <a:noFill/>
                </a:ln>
                <a:solidFill>
                  <a:prstClr val="white">
                    <a:lumMod val="95000"/>
                  </a:prst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lumMod val="95000"/>
                  </a:prstClr>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rPr>
                <a:t>单位规模分布：</a:t>
              </a:r>
            </a:p>
          </p:txBody>
        </p:sp>
        <p:sp>
          <p:nvSpPr>
            <p:cNvPr id="81" name="文本框 29"/>
            <p:cNvSpPr txBox="1"/>
            <p:nvPr/>
          </p:nvSpPr>
          <p:spPr bwMode="auto">
            <a:xfrm>
              <a:off x="8029212" y="1517202"/>
              <a:ext cx="704359" cy="1696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00" normalizeH="0" baseline="0" noProof="0" dirty="0">
                  <a:ln>
                    <a:noFill/>
                  </a:ln>
                  <a:solidFill>
                    <a:prstClr val="white">
                      <a:lumMod val="95000"/>
                    </a:prstClr>
                  </a:solidFill>
                  <a:effectLst/>
                  <a:uLnTx/>
                  <a:uFillTx/>
                  <a:latin typeface="微软雅黑 Light" panose="020B0502040204020203" charset="-122"/>
                  <a:ea typeface="微软雅黑 Light" panose="020B0502040204020203" charset="-122"/>
                  <a:cs typeface="+mn-cs"/>
                </a:rPr>
                <a:t>用人单位流向</a:t>
              </a:r>
            </a:p>
          </p:txBody>
        </p:sp>
      </p:grpSp>
      <p:grpSp>
        <p:nvGrpSpPr>
          <p:cNvPr id="83" name="组合 82"/>
          <p:cNvGrpSpPr/>
          <p:nvPr/>
        </p:nvGrpSpPr>
        <p:grpSpPr>
          <a:xfrm>
            <a:off x="2210712" y="1852811"/>
            <a:ext cx="364409" cy="302521"/>
            <a:chOff x="3132963" y="3140191"/>
            <a:chExt cx="645573" cy="535933"/>
          </a:xfrm>
          <a:solidFill>
            <a:schemeClr val="bg1"/>
          </a:solidFill>
        </p:grpSpPr>
        <p:sp>
          <p:nvSpPr>
            <p:cNvPr id="84"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85"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86"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87"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88"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89"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grpSp>
        <p:nvGrpSpPr>
          <p:cNvPr id="90" name="组合 89"/>
          <p:cNvGrpSpPr/>
          <p:nvPr/>
        </p:nvGrpSpPr>
        <p:grpSpPr>
          <a:xfrm>
            <a:off x="2199833" y="3242879"/>
            <a:ext cx="386167" cy="443385"/>
            <a:chOff x="4383281" y="1858180"/>
            <a:chExt cx="684119" cy="785482"/>
          </a:xfrm>
          <a:solidFill>
            <a:schemeClr val="bg1"/>
          </a:solidFill>
        </p:grpSpPr>
        <p:sp>
          <p:nvSpPr>
            <p:cNvPr id="91" name="Freeform 244"/>
            <p:cNvSpPr/>
            <p:nvPr/>
          </p:nvSpPr>
          <p:spPr bwMode="auto">
            <a:xfrm>
              <a:off x="4681370" y="1858180"/>
              <a:ext cx="97079" cy="106787"/>
            </a:xfrm>
            <a:custGeom>
              <a:avLst/>
              <a:gdLst>
                <a:gd name="T0" fmla="*/ 19 w 144"/>
                <a:gd name="T1" fmla="*/ 105 h 158"/>
                <a:gd name="T2" fmla="*/ 73 w 144"/>
                <a:gd name="T3" fmla="*/ 158 h 158"/>
                <a:gd name="T4" fmla="*/ 125 w 144"/>
                <a:gd name="T5" fmla="*/ 104 h 158"/>
                <a:gd name="T6" fmla="*/ 141 w 144"/>
                <a:gd name="T7" fmla="*/ 87 h 158"/>
                <a:gd name="T8" fmla="*/ 132 w 144"/>
                <a:gd name="T9" fmla="*/ 61 h 158"/>
                <a:gd name="T10" fmla="*/ 72 w 144"/>
                <a:gd name="T11" fmla="*/ 0 h 158"/>
                <a:gd name="T12" fmla="*/ 11 w 144"/>
                <a:gd name="T13" fmla="*/ 61 h 158"/>
                <a:gd name="T14" fmla="*/ 3 w 144"/>
                <a:gd name="T15" fmla="*/ 87 h 158"/>
                <a:gd name="T16" fmla="*/ 19 w 144"/>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8">
                  <a:moveTo>
                    <a:pt x="19" y="105"/>
                  </a:moveTo>
                  <a:cubicBezTo>
                    <a:pt x="30" y="132"/>
                    <a:pt x="51" y="158"/>
                    <a:pt x="73" y="158"/>
                  </a:cubicBezTo>
                  <a:cubicBezTo>
                    <a:pt x="96" y="158"/>
                    <a:pt x="115" y="132"/>
                    <a:pt x="125" y="104"/>
                  </a:cubicBezTo>
                  <a:cubicBezTo>
                    <a:pt x="131" y="104"/>
                    <a:pt x="138" y="97"/>
                    <a:pt x="141" y="87"/>
                  </a:cubicBezTo>
                  <a:cubicBezTo>
                    <a:pt x="144" y="75"/>
                    <a:pt x="140" y="64"/>
                    <a:pt x="132" y="61"/>
                  </a:cubicBezTo>
                  <a:cubicBezTo>
                    <a:pt x="130" y="27"/>
                    <a:pt x="104" y="0"/>
                    <a:pt x="72" y="0"/>
                  </a:cubicBezTo>
                  <a:cubicBezTo>
                    <a:pt x="40" y="0"/>
                    <a:pt x="13" y="27"/>
                    <a:pt x="11" y="61"/>
                  </a:cubicBezTo>
                  <a:cubicBezTo>
                    <a:pt x="4" y="64"/>
                    <a:pt x="0" y="75"/>
                    <a:pt x="3" y="87"/>
                  </a:cubicBezTo>
                  <a:cubicBezTo>
                    <a:pt x="5" y="97"/>
                    <a:pt x="12" y="104"/>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92" name="Freeform 245"/>
            <p:cNvSpPr/>
            <p:nvPr/>
          </p:nvSpPr>
          <p:spPr bwMode="auto">
            <a:xfrm>
              <a:off x="4653102" y="1960113"/>
              <a:ext cx="153042" cy="149330"/>
            </a:xfrm>
            <a:custGeom>
              <a:avLst/>
              <a:gdLst>
                <a:gd name="T0" fmla="*/ 95 w 227"/>
                <a:gd name="T1" fmla="*/ 191 h 221"/>
                <a:gd name="T2" fmla="*/ 95 w 227"/>
                <a:gd name="T3" fmla="*/ 221 h 221"/>
                <a:gd name="T4" fmla="*/ 116 w 227"/>
                <a:gd name="T5" fmla="*/ 220 h 221"/>
                <a:gd name="T6" fmla="*/ 138 w 227"/>
                <a:gd name="T7" fmla="*/ 221 h 221"/>
                <a:gd name="T8" fmla="*/ 138 w 227"/>
                <a:gd name="T9" fmla="*/ 191 h 221"/>
                <a:gd name="T10" fmla="*/ 227 w 227"/>
                <a:gd name="T11" fmla="*/ 173 h 221"/>
                <a:gd name="T12" fmla="*/ 227 w 227"/>
                <a:gd name="T13" fmla="*/ 173 h 221"/>
                <a:gd name="T14" fmla="*/ 227 w 227"/>
                <a:gd name="T15" fmla="*/ 54 h 221"/>
                <a:gd name="T16" fmla="*/ 226 w 227"/>
                <a:gd name="T17" fmla="*/ 54 h 221"/>
                <a:gd name="T18" fmla="*/ 176 w 227"/>
                <a:gd name="T19" fmla="*/ 0 h 221"/>
                <a:gd name="T20" fmla="*/ 127 w 227"/>
                <a:gd name="T21" fmla="*/ 82 h 221"/>
                <a:gd name="T22" fmla="*/ 121 w 227"/>
                <a:gd name="T23" fmla="*/ 45 h 221"/>
                <a:gd name="T24" fmla="*/ 127 w 227"/>
                <a:gd name="T25" fmla="*/ 33 h 221"/>
                <a:gd name="T26" fmla="*/ 113 w 227"/>
                <a:gd name="T27" fmla="*/ 19 h 221"/>
                <a:gd name="T28" fmla="*/ 99 w 227"/>
                <a:gd name="T29" fmla="*/ 33 h 221"/>
                <a:gd name="T30" fmla="*/ 106 w 227"/>
                <a:gd name="T31" fmla="*/ 45 h 221"/>
                <a:gd name="T32" fmla="*/ 100 w 227"/>
                <a:gd name="T33" fmla="*/ 81 h 221"/>
                <a:gd name="T34" fmla="*/ 52 w 227"/>
                <a:gd name="T35" fmla="*/ 0 h 221"/>
                <a:gd name="T36" fmla="*/ 1 w 227"/>
                <a:gd name="T37" fmla="*/ 54 h 221"/>
                <a:gd name="T38" fmla="*/ 0 w 227"/>
                <a:gd name="T39" fmla="*/ 54 h 221"/>
                <a:gd name="T40" fmla="*/ 0 w 227"/>
                <a:gd name="T41" fmla="*/ 173 h 221"/>
                <a:gd name="T42" fmla="*/ 1 w 227"/>
                <a:gd name="T43" fmla="*/ 173 h 221"/>
                <a:gd name="T44" fmla="*/ 95 w 227"/>
                <a:gd name="T45" fmla="*/ 19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1">
                  <a:moveTo>
                    <a:pt x="95" y="191"/>
                  </a:moveTo>
                  <a:cubicBezTo>
                    <a:pt x="95" y="221"/>
                    <a:pt x="95" y="221"/>
                    <a:pt x="95" y="221"/>
                  </a:cubicBezTo>
                  <a:cubicBezTo>
                    <a:pt x="102" y="220"/>
                    <a:pt x="109" y="220"/>
                    <a:pt x="116" y="220"/>
                  </a:cubicBezTo>
                  <a:cubicBezTo>
                    <a:pt x="123" y="220"/>
                    <a:pt x="131" y="220"/>
                    <a:pt x="138" y="221"/>
                  </a:cubicBezTo>
                  <a:cubicBezTo>
                    <a:pt x="138" y="191"/>
                    <a:pt x="138" y="191"/>
                    <a:pt x="138" y="191"/>
                  </a:cubicBezTo>
                  <a:cubicBezTo>
                    <a:pt x="186" y="189"/>
                    <a:pt x="222" y="182"/>
                    <a:pt x="227" y="173"/>
                  </a:cubicBezTo>
                  <a:cubicBezTo>
                    <a:pt x="227" y="173"/>
                    <a:pt x="227" y="173"/>
                    <a:pt x="227" y="173"/>
                  </a:cubicBezTo>
                  <a:cubicBezTo>
                    <a:pt x="227" y="54"/>
                    <a:pt x="227" y="54"/>
                    <a:pt x="227" y="54"/>
                  </a:cubicBezTo>
                  <a:cubicBezTo>
                    <a:pt x="226" y="54"/>
                    <a:pt x="226" y="54"/>
                    <a:pt x="226" y="54"/>
                  </a:cubicBezTo>
                  <a:cubicBezTo>
                    <a:pt x="222" y="31"/>
                    <a:pt x="203" y="12"/>
                    <a:pt x="176" y="0"/>
                  </a:cubicBez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1" y="173"/>
                    <a:pt x="1" y="173"/>
                    <a:pt x="1" y="173"/>
                  </a:cubicBezTo>
                  <a:cubicBezTo>
                    <a:pt x="5" y="182"/>
                    <a:pt x="45" y="190"/>
                    <a:pt x="95"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93" name="Freeform 246"/>
            <p:cNvSpPr/>
            <p:nvPr/>
          </p:nvSpPr>
          <p:spPr bwMode="auto">
            <a:xfrm>
              <a:off x="4653673" y="2514890"/>
              <a:ext cx="153327" cy="128772"/>
            </a:xfrm>
            <a:custGeom>
              <a:avLst/>
              <a:gdLst>
                <a:gd name="T0" fmla="*/ 175 w 227"/>
                <a:gd name="T1" fmla="*/ 0 h 191"/>
                <a:gd name="T2" fmla="*/ 127 w 227"/>
                <a:gd name="T3" fmla="*/ 82 h 191"/>
                <a:gd name="T4" fmla="*/ 121 w 227"/>
                <a:gd name="T5" fmla="*/ 45 h 191"/>
                <a:gd name="T6" fmla="*/ 127 w 227"/>
                <a:gd name="T7" fmla="*/ 33 h 191"/>
                <a:gd name="T8" fmla="*/ 113 w 227"/>
                <a:gd name="T9" fmla="*/ 19 h 191"/>
                <a:gd name="T10" fmla="*/ 99 w 227"/>
                <a:gd name="T11" fmla="*/ 33 h 191"/>
                <a:gd name="T12" fmla="*/ 106 w 227"/>
                <a:gd name="T13" fmla="*/ 45 h 191"/>
                <a:gd name="T14" fmla="*/ 100 w 227"/>
                <a:gd name="T15" fmla="*/ 82 h 191"/>
                <a:gd name="T16" fmla="*/ 52 w 227"/>
                <a:gd name="T17" fmla="*/ 0 h 191"/>
                <a:gd name="T18" fmla="*/ 1 w 227"/>
                <a:gd name="T19" fmla="*/ 54 h 191"/>
                <a:gd name="T20" fmla="*/ 0 w 227"/>
                <a:gd name="T21" fmla="*/ 54 h 191"/>
                <a:gd name="T22" fmla="*/ 0 w 227"/>
                <a:gd name="T23" fmla="*/ 174 h 191"/>
                <a:gd name="T24" fmla="*/ 0 w 227"/>
                <a:gd name="T25" fmla="*/ 174 h 191"/>
                <a:gd name="T26" fmla="*/ 114 w 227"/>
                <a:gd name="T27" fmla="*/ 191 h 191"/>
                <a:gd name="T28" fmla="*/ 227 w 227"/>
                <a:gd name="T29" fmla="*/ 174 h 191"/>
                <a:gd name="T30" fmla="*/ 227 w 227"/>
                <a:gd name="T31" fmla="*/ 174 h 191"/>
                <a:gd name="T32" fmla="*/ 227 w 227"/>
                <a:gd name="T33" fmla="*/ 54 h 191"/>
                <a:gd name="T34" fmla="*/ 226 w 227"/>
                <a:gd name="T35" fmla="*/ 54 h 191"/>
                <a:gd name="T36" fmla="*/ 175 w 227"/>
                <a:gd name="T3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 h="191">
                  <a:moveTo>
                    <a:pt x="175" y="0"/>
                  </a:move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2"/>
                    <a:pt x="100" y="82"/>
                    <a:pt x="100" y="82"/>
                  </a:cubicBezTo>
                  <a:cubicBezTo>
                    <a:pt x="52" y="0"/>
                    <a:pt x="52" y="0"/>
                    <a:pt x="52" y="0"/>
                  </a:cubicBezTo>
                  <a:cubicBezTo>
                    <a:pt x="24" y="12"/>
                    <a:pt x="5" y="31"/>
                    <a:pt x="1" y="54"/>
                  </a:cubicBezTo>
                  <a:cubicBezTo>
                    <a:pt x="0" y="54"/>
                    <a:pt x="0" y="54"/>
                    <a:pt x="0" y="54"/>
                  </a:cubicBezTo>
                  <a:cubicBezTo>
                    <a:pt x="0" y="174"/>
                    <a:pt x="0" y="174"/>
                    <a:pt x="0" y="174"/>
                  </a:cubicBezTo>
                  <a:cubicBezTo>
                    <a:pt x="0" y="174"/>
                    <a:pt x="0" y="174"/>
                    <a:pt x="0" y="174"/>
                  </a:cubicBezTo>
                  <a:cubicBezTo>
                    <a:pt x="6" y="184"/>
                    <a:pt x="54" y="191"/>
                    <a:pt x="114" y="191"/>
                  </a:cubicBezTo>
                  <a:cubicBezTo>
                    <a:pt x="173" y="191"/>
                    <a:pt x="221" y="184"/>
                    <a:pt x="227" y="174"/>
                  </a:cubicBezTo>
                  <a:cubicBezTo>
                    <a:pt x="227" y="174"/>
                    <a:pt x="227" y="174"/>
                    <a:pt x="227" y="174"/>
                  </a:cubicBezTo>
                  <a:cubicBezTo>
                    <a:pt x="227" y="54"/>
                    <a:pt x="227" y="54"/>
                    <a:pt x="227" y="54"/>
                  </a:cubicBezTo>
                  <a:cubicBezTo>
                    <a:pt x="226" y="54"/>
                    <a:pt x="226" y="54"/>
                    <a:pt x="226" y="54"/>
                  </a:cubicBezTo>
                  <a:cubicBezTo>
                    <a:pt x="222" y="31"/>
                    <a:pt x="203" y="12"/>
                    <a:pt x="1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94" name="Freeform 247"/>
            <p:cNvSpPr/>
            <p:nvPr/>
          </p:nvSpPr>
          <p:spPr bwMode="auto">
            <a:xfrm>
              <a:off x="4411547" y="2091169"/>
              <a:ext cx="96508" cy="107072"/>
            </a:xfrm>
            <a:custGeom>
              <a:avLst/>
              <a:gdLst>
                <a:gd name="T0" fmla="*/ 19 w 143"/>
                <a:gd name="T1" fmla="*/ 105 h 159"/>
                <a:gd name="T2" fmla="*/ 73 w 143"/>
                <a:gd name="T3" fmla="*/ 159 h 159"/>
                <a:gd name="T4" fmla="*/ 124 w 143"/>
                <a:gd name="T5" fmla="*/ 105 h 159"/>
                <a:gd name="T6" fmla="*/ 140 w 143"/>
                <a:gd name="T7" fmla="*/ 88 h 159"/>
                <a:gd name="T8" fmla="*/ 132 w 143"/>
                <a:gd name="T9" fmla="*/ 62 h 159"/>
                <a:gd name="T10" fmla="*/ 72 w 143"/>
                <a:gd name="T11" fmla="*/ 0 h 159"/>
                <a:gd name="T12" fmla="*/ 11 w 143"/>
                <a:gd name="T13" fmla="*/ 62 h 159"/>
                <a:gd name="T14" fmla="*/ 3 w 143"/>
                <a:gd name="T15" fmla="*/ 88 h 159"/>
                <a:gd name="T16" fmla="*/ 19 w 143"/>
                <a:gd name="T17" fmla="*/ 10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9">
                  <a:moveTo>
                    <a:pt x="19" y="105"/>
                  </a:moveTo>
                  <a:cubicBezTo>
                    <a:pt x="30" y="133"/>
                    <a:pt x="51" y="159"/>
                    <a:pt x="73" y="159"/>
                  </a:cubicBezTo>
                  <a:cubicBezTo>
                    <a:pt x="96" y="159"/>
                    <a:pt x="115" y="133"/>
                    <a:pt x="124" y="105"/>
                  </a:cubicBezTo>
                  <a:cubicBezTo>
                    <a:pt x="131" y="105"/>
                    <a:pt x="138" y="98"/>
                    <a:pt x="140" y="88"/>
                  </a:cubicBezTo>
                  <a:cubicBezTo>
                    <a:pt x="143" y="76"/>
                    <a:pt x="140" y="65"/>
                    <a:pt x="132" y="62"/>
                  </a:cubicBezTo>
                  <a:cubicBezTo>
                    <a:pt x="130" y="27"/>
                    <a:pt x="104" y="0"/>
                    <a:pt x="72" y="0"/>
                  </a:cubicBezTo>
                  <a:cubicBezTo>
                    <a:pt x="39" y="0"/>
                    <a:pt x="13" y="27"/>
                    <a:pt x="11" y="62"/>
                  </a:cubicBezTo>
                  <a:cubicBezTo>
                    <a:pt x="3" y="65"/>
                    <a:pt x="0" y="76"/>
                    <a:pt x="3" y="88"/>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95" name="Freeform 248"/>
            <p:cNvSpPr/>
            <p:nvPr/>
          </p:nvSpPr>
          <p:spPr bwMode="auto">
            <a:xfrm>
              <a:off x="4942626" y="2097736"/>
              <a:ext cx="96222" cy="106787"/>
            </a:xfrm>
            <a:custGeom>
              <a:avLst/>
              <a:gdLst>
                <a:gd name="T0" fmla="*/ 19 w 143"/>
                <a:gd name="T1" fmla="*/ 105 h 158"/>
                <a:gd name="T2" fmla="*/ 73 w 143"/>
                <a:gd name="T3" fmla="*/ 158 h 158"/>
                <a:gd name="T4" fmla="*/ 124 w 143"/>
                <a:gd name="T5" fmla="*/ 105 h 158"/>
                <a:gd name="T6" fmla="*/ 140 w 143"/>
                <a:gd name="T7" fmla="*/ 87 h 158"/>
                <a:gd name="T8" fmla="*/ 132 w 143"/>
                <a:gd name="T9" fmla="*/ 61 h 158"/>
                <a:gd name="T10" fmla="*/ 72 w 143"/>
                <a:gd name="T11" fmla="*/ 0 h 158"/>
                <a:gd name="T12" fmla="*/ 11 w 143"/>
                <a:gd name="T13" fmla="*/ 61 h 158"/>
                <a:gd name="T14" fmla="*/ 3 w 143"/>
                <a:gd name="T15" fmla="*/ 87 h 158"/>
                <a:gd name="T16" fmla="*/ 19 w 143"/>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8">
                  <a:moveTo>
                    <a:pt x="19" y="105"/>
                  </a:moveTo>
                  <a:cubicBezTo>
                    <a:pt x="30" y="133"/>
                    <a:pt x="51" y="158"/>
                    <a:pt x="73" y="158"/>
                  </a:cubicBezTo>
                  <a:cubicBezTo>
                    <a:pt x="96" y="158"/>
                    <a:pt x="115" y="133"/>
                    <a:pt x="124" y="105"/>
                  </a:cubicBezTo>
                  <a:cubicBezTo>
                    <a:pt x="131" y="104"/>
                    <a:pt x="138" y="97"/>
                    <a:pt x="140" y="87"/>
                  </a:cubicBezTo>
                  <a:cubicBezTo>
                    <a:pt x="143" y="76"/>
                    <a:pt x="140" y="64"/>
                    <a:pt x="132" y="61"/>
                  </a:cubicBezTo>
                  <a:cubicBezTo>
                    <a:pt x="130" y="27"/>
                    <a:pt x="104" y="0"/>
                    <a:pt x="72" y="0"/>
                  </a:cubicBezTo>
                  <a:cubicBezTo>
                    <a:pt x="39" y="0"/>
                    <a:pt x="13" y="27"/>
                    <a:pt x="11" y="61"/>
                  </a:cubicBezTo>
                  <a:cubicBezTo>
                    <a:pt x="3" y="64"/>
                    <a:pt x="0" y="76"/>
                    <a:pt x="3" y="87"/>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96" name="Freeform 249"/>
            <p:cNvSpPr/>
            <p:nvPr/>
          </p:nvSpPr>
          <p:spPr bwMode="auto">
            <a:xfrm>
              <a:off x="4874385" y="2199669"/>
              <a:ext cx="193015" cy="129058"/>
            </a:xfrm>
            <a:custGeom>
              <a:avLst/>
              <a:gdLst>
                <a:gd name="T0" fmla="*/ 285 w 286"/>
                <a:gd name="T1" fmla="*/ 54 h 191"/>
                <a:gd name="T2" fmla="*/ 234 w 286"/>
                <a:gd name="T3" fmla="*/ 0 h 191"/>
                <a:gd name="T4" fmla="*/ 186 w 286"/>
                <a:gd name="T5" fmla="*/ 82 h 191"/>
                <a:gd name="T6" fmla="*/ 180 w 286"/>
                <a:gd name="T7" fmla="*/ 45 h 191"/>
                <a:gd name="T8" fmla="*/ 186 w 286"/>
                <a:gd name="T9" fmla="*/ 34 h 191"/>
                <a:gd name="T10" fmla="*/ 172 w 286"/>
                <a:gd name="T11" fmla="*/ 20 h 191"/>
                <a:gd name="T12" fmla="*/ 158 w 286"/>
                <a:gd name="T13" fmla="*/ 34 h 191"/>
                <a:gd name="T14" fmla="*/ 165 w 286"/>
                <a:gd name="T15" fmla="*/ 45 h 191"/>
                <a:gd name="T16" fmla="*/ 159 w 286"/>
                <a:gd name="T17" fmla="*/ 82 h 191"/>
                <a:gd name="T18" fmla="*/ 111 w 286"/>
                <a:gd name="T19" fmla="*/ 0 h 191"/>
                <a:gd name="T20" fmla="*/ 60 w 286"/>
                <a:gd name="T21" fmla="*/ 54 h 191"/>
                <a:gd name="T22" fmla="*/ 59 w 286"/>
                <a:gd name="T23" fmla="*/ 54 h 191"/>
                <a:gd name="T24" fmla="*/ 59 w 286"/>
                <a:gd name="T25" fmla="*/ 68 h 191"/>
                <a:gd name="T26" fmla="*/ 2 w 286"/>
                <a:gd name="T27" fmla="*/ 68 h 191"/>
                <a:gd name="T28" fmla="*/ 2 w 286"/>
                <a:gd name="T29" fmla="*/ 80 h 191"/>
                <a:gd name="T30" fmla="*/ 0 w 286"/>
                <a:gd name="T31" fmla="*/ 110 h 191"/>
                <a:gd name="T32" fmla="*/ 59 w 286"/>
                <a:gd name="T33" fmla="*/ 110 h 191"/>
                <a:gd name="T34" fmla="*/ 59 w 286"/>
                <a:gd name="T35" fmla="*/ 174 h 191"/>
                <a:gd name="T36" fmla="*/ 59 w 286"/>
                <a:gd name="T37" fmla="*/ 174 h 191"/>
                <a:gd name="T38" fmla="*/ 173 w 286"/>
                <a:gd name="T39" fmla="*/ 191 h 191"/>
                <a:gd name="T40" fmla="*/ 286 w 286"/>
                <a:gd name="T41" fmla="*/ 174 h 191"/>
                <a:gd name="T42" fmla="*/ 286 w 286"/>
                <a:gd name="T43" fmla="*/ 174 h 191"/>
                <a:gd name="T44" fmla="*/ 286 w 286"/>
                <a:gd name="T45" fmla="*/ 54 h 191"/>
                <a:gd name="T46" fmla="*/ 285 w 286"/>
                <a:gd name="T47"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91">
                  <a:moveTo>
                    <a:pt x="285" y="54"/>
                  </a:moveTo>
                  <a:cubicBezTo>
                    <a:pt x="281" y="32"/>
                    <a:pt x="262" y="12"/>
                    <a:pt x="234" y="0"/>
                  </a:cubicBezTo>
                  <a:cubicBezTo>
                    <a:pt x="186" y="82"/>
                    <a:pt x="186" y="82"/>
                    <a:pt x="186" y="82"/>
                  </a:cubicBezTo>
                  <a:cubicBezTo>
                    <a:pt x="180" y="45"/>
                    <a:pt x="180" y="45"/>
                    <a:pt x="180" y="45"/>
                  </a:cubicBezTo>
                  <a:cubicBezTo>
                    <a:pt x="184" y="43"/>
                    <a:pt x="186" y="39"/>
                    <a:pt x="186" y="34"/>
                  </a:cubicBezTo>
                  <a:cubicBezTo>
                    <a:pt x="186" y="26"/>
                    <a:pt x="180" y="20"/>
                    <a:pt x="172" y="20"/>
                  </a:cubicBezTo>
                  <a:cubicBezTo>
                    <a:pt x="165" y="20"/>
                    <a:pt x="158" y="26"/>
                    <a:pt x="158" y="34"/>
                  </a:cubicBezTo>
                  <a:cubicBezTo>
                    <a:pt x="158" y="39"/>
                    <a:pt x="161" y="43"/>
                    <a:pt x="165" y="45"/>
                  </a:cubicBezTo>
                  <a:cubicBezTo>
                    <a:pt x="159" y="82"/>
                    <a:pt x="159" y="82"/>
                    <a:pt x="159" y="82"/>
                  </a:cubicBezTo>
                  <a:cubicBezTo>
                    <a:pt x="111" y="0"/>
                    <a:pt x="111" y="0"/>
                    <a:pt x="111" y="0"/>
                  </a:cubicBezTo>
                  <a:cubicBezTo>
                    <a:pt x="83" y="12"/>
                    <a:pt x="64" y="32"/>
                    <a:pt x="60" y="54"/>
                  </a:cubicBezTo>
                  <a:cubicBezTo>
                    <a:pt x="59" y="54"/>
                    <a:pt x="59" y="54"/>
                    <a:pt x="59" y="54"/>
                  </a:cubicBezTo>
                  <a:cubicBezTo>
                    <a:pt x="59" y="68"/>
                    <a:pt x="59" y="68"/>
                    <a:pt x="59" y="68"/>
                  </a:cubicBezTo>
                  <a:cubicBezTo>
                    <a:pt x="2" y="68"/>
                    <a:pt x="2" y="68"/>
                    <a:pt x="2" y="68"/>
                  </a:cubicBezTo>
                  <a:cubicBezTo>
                    <a:pt x="2" y="72"/>
                    <a:pt x="2" y="76"/>
                    <a:pt x="2" y="80"/>
                  </a:cubicBezTo>
                  <a:cubicBezTo>
                    <a:pt x="2" y="90"/>
                    <a:pt x="1" y="100"/>
                    <a:pt x="0" y="110"/>
                  </a:cubicBezTo>
                  <a:cubicBezTo>
                    <a:pt x="59" y="110"/>
                    <a:pt x="59" y="110"/>
                    <a:pt x="59" y="110"/>
                  </a:cubicBezTo>
                  <a:cubicBezTo>
                    <a:pt x="59" y="174"/>
                    <a:pt x="59" y="174"/>
                    <a:pt x="59" y="174"/>
                  </a:cubicBezTo>
                  <a:cubicBezTo>
                    <a:pt x="59" y="174"/>
                    <a:pt x="59" y="174"/>
                    <a:pt x="59" y="174"/>
                  </a:cubicBezTo>
                  <a:cubicBezTo>
                    <a:pt x="65" y="184"/>
                    <a:pt x="113" y="191"/>
                    <a:pt x="173" y="191"/>
                  </a:cubicBezTo>
                  <a:cubicBezTo>
                    <a:pt x="232" y="191"/>
                    <a:pt x="280" y="184"/>
                    <a:pt x="286" y="174"/>
                  </a:cubicBezTo>
                  <a:cubicBezTo>
                    <a:pt x="286" y="174"/>
                    <a:pt x="286" y="174"/>
                    <a:pt x="286" y="174"/>
                  </a:cubicBezTo>
                  <a:cubicBezTo>
                    <a:pt x="286" y="54"/>
                    <a:pt x="286" y="54"/>
                    <a:pt x="286" y="54"/>
                  </a:cubicBezTo>
                  <a:lnTo>
                    <a:pt x="28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97" name="Freeform 250"/>
            <p:cNvSpPr>
              <a:spLocks noEditPoints="1"/>
            </p:cNvSpPr>
            <p:nvPr/>
          </p:nvSpPr>
          <p:spPr bwMode="auto">
            <a:xfrm>
              <a:off x="4593142" y="2114582"/>
              <a:ext cx="275818" cy="278102"/>
            </a:xfrm>
            <a:custGeom>
              <a:avLst/>
              <a:gdLst>
                <a:gd name="T0" fmla="*/ 205 w 409"/>
                <a:gd name="T1" fmla="*/ 0 h 412"/>
                <a:gd name="T2" fmla="*/ 0 w 409"/>
                <a:gd name="T3" fmla="*/ 206 h 412"/>
                <a:gd name="T4" fmla="*/ 205 w 409"/>
                <a:gd name="T5" fmla="*/ 412 h 412"/>
                <a:gd name="T6" fmla="*/ 409 w 409"/>
                <a:gd name="T7" fmla="*/ 206 h 412"/>
                <a:gd name="T8" fmla="*/ 205 w 409"/>
                <a:gd name="T9" fmla="*/ 0 h 412"/>
                <a:gd name="T10" fmla="*/ 205 w 409"/>
                <a:gd name="T11" fmla="*/ 363 h 412"/>
                <a:gd name="T12" fmla="*/ 49 w 409"/>
                <a:gd name="T13" fmla="*/ 206 h 412"/>
                <a:gd name="T14" fmla="*/ 205 w 409"/>
                <a:gd name="T15" fmla="*/ 49 h 412"/>
                <a:gd name="T16" fmla="*/ 360 w 409"/>
                <a:gd name="T17" fmla="*/ 206 h 412"/>
                <a:gd name="T18" fmla="*/ 205 w 409"/>
                <a:gd name="T19" fmla="*/ 36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9" h="412">
                  <a:moveTo>
                    <a:pt x="205" y="0"/>
                  </a:moveTo>
                  <a:cubicBezTo>
                    <a:pt x="92" y="0"/>
                    <a:pt x="0" y="92"/>
                    <a:pt x="0" y="206"/>
                  </a:cubicBezTo>
                  <a:cubicBezTo>
                    <a:pt x="0" y="320"/>
                    <a:pt x="92" y="412"/>
                    <a:pt x="205" y="412"/>
                  </a:cubicBezTo>
                  <a:cubicBezTo>
                    <a:pt x="318" y="412"/>
                    <a:pt x="409" y="320"/>
                    <a:pt x="409" y="206"/>
                  </a:cubicBezTo>
                  <a:cubicBezTo>
                    <a:pt x="409" y="92"/>
                    <a:pt x="318" y="0"/>
                    <a:pt x="205" y="0"/>
                  </a:cubicBezTo>
                  <a:close/>
                  <a:moveTo>
                    <a:pt x="205" y="363"/>
                  </a:moveTo>
                  <a:cubicBezTo>
                    <a:pt x="119" y="363"/>
                    <a:pt x="49" y="293"/>
                    <a:pt x="49" y="206"/>
                  </a:cubicBezTo>
                  <a:cubicBezTo>
                    <a:pt x="49" y="120"/>
                    <a:pt x="119" y="49"/>
                    <a:pt x="205" y="49"/>
                  </a:cubicBezTo>
                  <a:cubicBezTo>
                    <a:pt x="291" y="49"/>
                    <a:pt x="360" y="120"/>
                    <a:pt x="360" y="206"/>
                  </a:cubicBezTo>
                  <a:cubicBezTo>
                    <a:pt x="360" y="293"/>
                    <a:pt x="291" y="363"/>
                    <a:pt x="205"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98" name="Freeform 251"/>
            <p:cNvSpPr/>
            <p:nvPr/>
          </p:nvSpPr>
          <p:spPr bwMode="auto">
            <a:xfrm>
              <a:off x="4383281" y="2193673"/>
              <a:ext cx="205008" cy="128772"/>
            </a:xfrm>
            <a:custGeom>
              <a:avLst/>
              <a:gdLst>
                <a:gd name="T0" fmla="*/ 302 w 304"/>
                <a:gd name="T1" fmla="*/ 77 h 191"/>
                <a:gd name="T2" fmla="*/ 227 w 304"/>
                <a:gd name="T3" fmla="*/ 77 h 191"/>
                <a:gd name="T4" fmla="*/ 227 w 304"/>
                <a:gd name="T5" fmla="*/ 54 h 191"/>
                <a:gd name="T6" fmla="*/ 226 w 304"/>
                <a:gd name="T7" fmla="*/ 54 h 191"/>
                <a:gd name="T8" fmla="*/ 175 w 304"/>
                <a:gd name="T9" fmla="*/ 0 h 191"/>
                <a:gd name="T10" fmla="*/ 127 w 304"/>
                <a:gd name="T11" fmla="*/ 82 h 191"/>
                <a:gd name="T12" fmla="*/ 121 w 304"/>
                <a:gd name="T13" fmla="*/ 45 h 191"/>
                <a:gd name="T14" fmla="*/ 127 w 304"/>
                <a:gd name="T15" fmla="*/ 33 h 191"/>
                <a:gd name="T16" fmla="*/ 113 w 304"/>
                <a:gd name="T17" fmla="*/ 19 h 191"/>
                <a:gd name="T18" fmla="*/ 99 w 304"/>
                <a:gd name="T19" fmla="*/ 33 h 191"/>
                <a:gd name="T20" fmla="*/ 106 w 304"/>
                <a:gd name="T21" fmla="*/ 45 h 191"/>
                <a:gd name="T22" fmla="*/ 100 w 304"/>
                <a:gd name="T23" fmla="*/ 81 h 191"/>
                <a:gd name="T24" fmla="*/ 52 w 304"/>
                <a:gd name="T25" fmla="*/ 0 h 191"/>
                <a:gd name="T26" fmla="*/ 1 w 304"/>
                <a:gd name="T27" fmla="*/ 54 h 191"/>
                <a:gd name="T28" fmla="*/ 0 w 304"/>
                <a:gd name="T29" fmla="*/ 54 h 191"/>
                <a:gd name="T30" fmla="*/ 0 w 304"/>
                <a:gd name="T31" fmla="*/ 173 h 191"/>
                <a:gd name="T32" fmla="*/ 0 w 304"/>
                <a:gd name="T33" fmla="*/ 173 h 191"/>
                <a:gd name="T34" fmla="*/ 114 w 304"/>
                <a:gd name="T35" fmla="*/ 191 h 191"/>
                <a:gd name="T36" fmla="*/ 227 w 304"/>
                <a:gd name="T37" fmla="*/ 173 h 191"/>
                <a:gd name="T38" fmla="*/ 227 w 304"/>
                <a:gd name="T39" fmla="*/ 173 h 191"/>
                <a:gd name="T40" fmla="*/ 227 w 304"/>
                <a:gd name="T41" fmla="*/ 119 h 191"/>
                <a:gd name="T42" fmla="*/ 304 w 304"/>
                <a:gd name="T43" fmla="*/ 119 h 191"/>
                <a:gd name="T44" fmla="*/ 302 w 304"/>
                <a:gd name="T45" fmla="*/ 89 h 191"/>
                <a:gd name="T46" fmla="*/ 302 w 304"/>
                <a:gd name="T47" fmla="*/ 7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4" h="191">
                  <a:moveTo>
                    <a:pt x="302" y="77"/>
                  </a:moveTo>
                  <a:cubicBezTo>
                    <a:pt x="227" y="77"/>
                    <a:pt x="227" y="77"/>
                    <a:pt x="227" y="77"/>
                  </a:cubicBezTo>
                  <a:cubicBezTo>
                    <a:pt x="227" y="54"/>
                    <a:pt x="227" y="54"/>
                    <a:pt x="227" y="54"/>
                  </a:cubicBezTo>
                  <a:cubicBezTo>
                    <a:pt x="226" y="54"/>
                    <a:pt x="226" y="54"/>
                    <a:pt x="226" y="54"/>
                  </a:cubicBezTo>
                  <a:cubicBezTo>
                    <a:pt x="222" y="31"/>
                    <a:pt x="203" y="12"/>
                    <a:pt x="175" y="0"/>
                  </a:cubicBezTo>
                  <a:cubicBezTo>
                    <a:pt x="127" y="82"/>
                    <a:pt x="127" y="82"/>
                    <a:pt x="127" y="82"/>
                  </a:cubicBezTo>
                  <a:cubicBezTo>
                    <a:pt x="121" y="45"/>
                    <a:pt x="121" y="45"/>
                    <a:pt x="121" y="45"/>
                  </a:cubicBezTo>
                  <a:cubicBezTo>
                    <a:pt x="125" y="42"/>
                    <a:pt x="127" y="38"/>
                    <a:pt x="127" y="33"/>
                  </a:cubicBezTo>
                  <a:cubicBezTo>
                    <a:pt x="127" y="25"/>
                    <a:pt x="121" y="19"/>
                    <a:pt x="113" y="19"/>
                  </a:cubicBezTo>
                  <a:cubicBezTo>
                    <a:pt x="106" y="19"/>
                    <a:pt x="99" y="25"/>
                    <a:pt x="99" y="33"/>
                  </a:cubicBezTo>
                  <a:cubicBezTo>
                    <a:pt x="99" y="38"/>
                    <a:pt x="102" y="42"/>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0" y="173"/>
                    <a:pt x="0" y="173"/>
                    <a:pt x="0" y="173"/>
                  </a:cubicBezTo>
                  <a:cubicBezTo>
                    <a:pt x="6" y="183"/>
                    <a:pt x="54" y="191"/>
                    <a:pt x="114" y="191"/>
                  </a:cubicBezTo>
                  <a:cubicBezTo>
                    <a:pt x="173" y="191"/>
                    <a:pt x="221" y="183"/>
                    <a:pt x="227" y="173"/>
                  </a:cubicBezTo>
                  <a:cubicBezTo>
                    <a:pt x="227" y="173"/>
                    <a:pt x="227" y="173"/>
                    <a:pt x="227" y="173"/>
                  </a:cubicBezTo>
                  <a:cubicBezTo>
                    <a:pt x="227" y="119"/>
                    <a:pt x="227" y="119"/>
                    <a:pt x="227" y="119"/>
                  </a:cubicBezTo>
                  <a:cubicBezTo>
                    <a:pt x="304" y="119"/>
                    <a:pt x="304" y="119"/>
                    <a:pt x="304" y="119"/>
                  </a:cubicBezTo>
                  <a:cubicBezTo>
                    <a:pt x="302" y="109"/>
                    <a:pt x="302" y="99"/>
                    <a:pt x="302" y="89"/>
                  </a:cubicBezTo>
                  <a:cubicBezTo>
                    <a:pt x="302" y="85"/>
                    <a:pt x="302" y="81"/>
                    <a:pt x="30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99" name="Freeform 252"/>
            <p:cNvSpPr/>
            <p:nvPr/>
          </p:nvSpPr>
          <p:spPr bwMode="auto">
            <a:xfrm>
              <a:off x="4681941" y="2398681"/>
              <a:ext cx="96508" cy="120778"/>
            </a:xfrm>
            <a:custGeom>
              <a:avLst/>
              <a:gdLst>
                <a:gd name="T0" fmla="*/ 73 w 143"/>
                <a:gd name="T1" fmla="*/ 1 h 179"/>
                <a:gd name="T2" fmla="*/ 52 w 143"/>
                <a:gd name="T3" fmla="*/ 0 h 179"/>
                <a:gd name="T4" fmla="*/ 52 w 143"/>
                <a:gd name="T5" fmla="*/ 24 h 179"/>
                <a:gd name="T6" fmla="*/ 11 w 143"/>
                <a:gd name="T7" fmla="*/ 82 h 179"/>
                <a:gd name="T8" fmla="*/ 3 w 143"/>
                <a:gd name="T9" fmla="*/ 108 h 179"/>
                <a:gd name="T10" fmla="*/ 19 w 143"/>
                <a:gd name="T11" fmla="*/ 126 h 179"/>
                <a:gd name="T12" fmla="*/ 73 w 143"/>
                <a:gd name="T13" fmla="*/ 179 h 179"/>
                <a:gd name="T14" fmla="*/ 125 w 143"/>
                <a:gd name="T15" fmla="*/ 126 h 179"/>
                <a:gd name="T16" fmla="*/ 140 w 143"/>
                <a:gd name="T17" fmla="*/ 108 h 179"/>
                <a:gd name="T18" fmla="*/ 132 w 143"/>
                <a:gd name="T19" fmla="*/ 82 h 179"/>
                <a:gd name="T20" fmla="*/ 95 w 143"/>
                <a:gd name="T21" fmla="*/ 26 h 179"/>
                <a:gd name="T22" fmla="*/ 95 w 143"/>
                <a:gd name="T23" fmla="*/ 0 h 179"/>
                <a:gd name="T24" fmla="*/ 73 w 143"/>
                <a:gd name="T25"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79">
                  <a:moveTo>
                    <a:pt x="73" y="1"/>
                  </a:moveTo>
                  <a:cubicBezTo>
                    <a:pt x="66" y="1"/>
                    <a:pt x="59" y="1"/>
                    <a:pt x="52" y="0"/>
                  </a:cubicBezTo>
                  <a:cubicBezTo>
                    <a:pt x="52" y="24"/>
                    <a:pt x="52" y="24"/>
                    <a:pt x="52" y="24"/>
                  </a:cubicBezTo>
                  <a:cubicBezTo>
                    <a:pt x="30" y="33"/>
                    <a:pt x="13" y="55"/>
                    <a:pt x="11" y="82"/>
                  </a:cubicBezTo>
                  <a:cubicBezTo>
                    <a:pt x="3" y="85"/>
                    <a:pt x="0" y="97"/>
                    <a:pt x="3" y="108"/>
                  </a:cubicBezTo>
                  <a:cubicBezTo>
                    <a:pt x="5" y="119"/>
                    <a:pt x="12" y="126"/>
                    <a:pt x="19" y="126"/>
                  </a:cubicBezTo>
                  <a:cubicBezTo>
                    <a:pt x="30" y="153"/>
                    <a:pt x="51" y="179"/>
                    <a:pt x="73" y="179"/>
                  </a:cubicBezTo>
                  <a:cubicBezTo>
                    <a:pt x="96" y="179"/>
                    <a:pt x="115" y="153"/>
                    <a:pt x="125" y="126"/>
                  </a:cubicBezTo>
                  <a:cubicBezTo>
                    <a:pt x="131" y="125"/>
                    <a:pt x="138" y="118"/>
                    <a:pt x="140" y="108"/>
                  </a:cubicBezTo>
                  <a:cubicBezTo>
                    <a:pt x="143" y="97"/>
                    <a:pt x="140" y="85"/>
                    <a:pt x="132" y="82"/>
                  </a:cubicBezTo>
                  <a:cubicBezTo>
                    <a:pt x="130" y="57"/>
                    <a:pt x="116" y="35"/>
                    <a:pt x="95" y="26"/>
                  </a:cubicBezTo>
                  <a:cubicBezTo>
                    <a:pt x="95" y="0"/>
                    <a:pt x="95" y="0"/>
                    <a:pt x="95" y="0"/>
                  </a:cubicBezTo>
                  <a:cubicBezTo>
                    <a:pt x="88" y="1"/>
                    <a:pt x="80" y="1"/>
                    <a:pt x="7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100" name="Freeform 253"/>
            <p:cNvSpPr/>
            <p:nvPr/>
          </p:nvSpPr>
          <p:spPr bwMode="auto">
            <a:xfrm>
              <a:off x="4690792" y="2178255"/>
              <a:ext cx="83088" cy="151614"/>
            </a:xfrm>
            <a:custGeom>
              <a:avLst/>
              <a:gdLst>
                <a:gd name="T0" fmla="*/ 78 w 123"/>
                <a:gd name="T1" fmla="*/ 94 h 225"/>
                <a:gd name="T2" fmla="*/ 44 w 123"/>
                <a:gd name="T3" fmla="*/ 71 h 225"/>
                <a:gd name="T4" fmla="*/ 68 w 123"/>
                <a:gd name="T5" fmla="*/ 55 h 225"/>
                <a:gd name="T6" fmla="*/ 108 w 123"/>
                <a:gd name="T7" fmla="*/ 65 h 225"/>
                <a:gd name="T8" fmla="*/ 116 w 123"/>
                <a:gd name="T9" fmla="*/ 33 h 225"/>
                <a:gd name="T10" fmla="*/ 76 w 123"/>
                <a:gd name="T11" fmla="*/ 24 h 225"/>
                <a:gd name="T12" fmla="*/ 76 w 123"/>
                <a:gd name="T13" fmla="*/ 0 h 225"/>
                <a:gd name="T14" fmla="*/ 49 w 123"/>
                <a:gd name="T15" fmla="*/ 0 h 225"/>
                <a:gd name="T16" fmla="*/ 49 w 123"/>
                <a:gd name="T17" fmla="*/ 26 h 225"/>
                <a:gd name="T18" fmla="*/ 2 w 123"/>
                <a:gd name="T19" fmla="*/ 75 h 225"/>
                <a:gd name="T20" fmla="*/ 52 w 123"/>
                <a:gd name="T21" fmla="*/ 126 h 225"/>
                <a:gd name="T22" fmla="*/ 81 w 123"/>
                <a:gd name="T23" fmla="*/ 150 h 225"/>
                <a:gd name="T24" fmla="*/ 54 w 123"/>
                <a:gd name="T25" fmla="*/ 167 h 225"/>
                <a:gd name="T26" fmla="*/ 9 w 123"/>
                <a:gd name="T27" fmla="*/ 155 h 225"/>
                <a:gd name="T28" fmla="*/ 0 w 123"/>
                <a:gd name="T29" fmla="*/ 187 h 225"/>
                <a:gd name="T30" fmla="*/ 47 w 123"/>
                <a:gd name="T31" fmla="*/ 199 h 225"/>
                <a:gd name="T32" fmla="*/ 47 w 123"/>
                <a:gd name="T33" fmla="*/ 225 h 225"/>
                <a:gd name="T34" fmla="*/ 74 w 123"/>
                <a:gd name="T35" fmla="*/ 225 h 225"/>
                <a:gd name="T36" fmla="*/ 74 w 123"/>
                <a:gd name="T37" fmla="*/ 196 h 225"/>
                <a:gd name="T38" fmla="*/ 123 w 123"/>
                <a:gd name="T39" fmla="*/ 146 h 225"/>
                <a:gd name="T40" fmla="*/ 78 w 123"/>
                <a:gd name="T41" fmla="*/ 9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225">
                  <a:moveTo>
                    <a:pt x="78" y="94"/>
                  </a:moveTo>
                  <a:cubicBezTo>
                    <a:pt x="54" y="85"/>
                    <a:pt x="44" y="79"/>
                    <a:pt x="44" y="71"/>
                  </a:cubicBezTo>
                  <a:cubicBezTo>
                    <a:pt x="44" y="63"/>
                    <a:pt x="50" y="55"/>
                    <a:pt x="68" y="55"/>
                  </a:cubicBezTo>
                  <a:cubicBezTo>
                    <a:pt x="88" y="55"/>
                    <a:pt x="101" y="61"/>
                    <a:pt x="108" y="65"/>
                  </a:cubicBezTo>
                  <a:cubicBezTo>
                    <a:pt x="116" y="33"/>
                    <a:pt x="116" y="33"/>
                    <a:pt x="116" y="33"/>
                  </a:cubicBezTo>
                  <a:cubicBezTo>
                    <a:pt x="106" y="29"/>
                    <a:pt x="94" y="25"/>
                    <a:pt x="76" y="24"/>
                  </a:cubicBezTo>
                  <a:cubicBezTo>
                    <a:pt x="76" y="0"/>
                    <a:pt x="76" y="0"/>
                    <a:pt x="76" y="0"/>
                  </a:cubicBezTo>
                  <a:cubicBezTo>
                    <a:pt x="49" y="0"/>
                    <a:pt x="49" y="0"/>
                    <a:pt x="49" y="0"/>
                  </a:cubicBezTo>
                  <a:cubicBezTo>
                    <a:pt x="49" y="26"/>
                    <a:pt x="49" y="26"/>
                    <a:pt x="49" y="26"/>
                  </a:cubicBezTo>
                  <a:cubicBezTo>
                    <a:pt x="19" y="32"/>
                    <a:pt x="2" y="51"/>
                    <a:pt x="2" y="75"/>
                  </a:cubicBezTo>
                  <a:cubicBezTo>
                    <a:pt x="2" y="102"/>
                    <a:pt x="22" y="116"/>
                    <a:pt x="52" y="126"/>
                  </a:cubicBezTo>
                  <a:cubicBezTo>
                    <a:pt x="72" y="133"/>
                    <a:pt x="81" y="139"/>
                    <a:pt x="81" y="150"/>
                  </a:cubicBezTo>
                  <a:cubicBezTo>
                    <a:pt x="81" y="160"/>
                    <a:pt x="70" y="167"/>
                    <a:pt x="54" y="167"/>
                  </a:cubicBezTo>
                  <a:cubicBezTo>
                    <a:pt x="36" y="167"/>
                    <a:pt x="20" y="161"/>
                    <a:pt x="9" y="155"/>
                  </a:cubicBezTo>
                  <a:cubicBezTo>
                    <a:pt x="0" y="187"/>
                    <a:pt x="0" y="187"/>
                    <a:pt x="0" y="187"/>
                  </a:cubicBezTo>
                  <a:cubicBezTo>
                    <a:pt x="11" y="193"/>
                    <a:pt x="29" y="198"/>
                    <a:pt x="47" y="199"/>
                  </a:cubicBezTo>
                  <a:cubicBezTo>
                    <a:pt x="47" y="225"/>
                    <a:pt x="47" y="225"/>
                    <a:pt x="47" y="225"/>
                  </a:cubicBezTo>
                  <a:cubicBezTo>
                    <a:pt x="74" y="225"/>
                    <a:pt x="74" y="225"/>
                    <a:pt x="74" y="225"/>
                  </a:cubicBezTo>
                  <a:cubicBezTo>
                    <a:pt x="74" y="196"/>
                    <a:pt x="74" y="196"/>
                    <a:pt x="74" y="196"/>
                  </a:cubicBezTo>
                  <a:cubicBezTo>
                    <a:pt x="106" y="191"/>
                    <a:pt x="123" y="170"/>
                    <a:pt x="123" y="146"/>
                  </a:cubicBezTo>
                  <a:cubicBezTo>
                    <a:pt x="123" y="121"/>
                    <a:pt x="110" y="106"/>
                    <a:pt x="78"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grpSp>
        <p:nvGrpSpPr>
          <p:cNvPr id="101" name="组合 100"/>
          <p:cNvGrpSpPr/>
          <p:nvPr/>
        </p:nvGrpSpPr>
        <p:grpSpPr>
          <a:xfrm>
            <a:off x="2211679" y="4754068"/>
            <a:ext cx="362475" cy="342006"/>
            <a:chOff x="3098700" y="5569159"/>
            <a:chExt cx="642147" cy="605886"/>
          </a:xfrm>
          <a:solidFill>
            <a:schemeClr val="bg1"/>
          </a:solidFill>
        </p:grpSpPr>
        <p:sp>
          <p:nvSpPr>
            <p:cNvPr id="102"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103"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104"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105"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106"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文本框 30"/>
          <p:cNvSpPr txBox="1"/>
          <p:nvPr/>
        </p:nvSpPr>
        <p:spPr>
          <a:xfrm>
            <a:off x="984886" y="341885"/>
            <a:ext cx="2306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就业流向</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F1C54051-60EA-4115-A50A-AAC22F5636B8}"/>
              </a:ext>
            </a:extLst>
          </p:cNvPr>
          <p:cNvPicPr>
            <a:picLocks noChangeAspect="1"/>
          </p:cNvPicPr>
          <p:nvPr/>
        </p:nvPicPr>
        <p:blipFill>
          <a:blip r:embed="rId4"/>
          <a:stretch>
            <a:fillRect/>
          </a:stretch>
        </p:blipFill>
        <p:spPr>
          <a:xfrm>
            <a:off x="4356682" y="4920710"/>
            <a:ext cx="5273497" cy="396274"/>
          </a:xfrm>
          <a:prstGeom prst="rect">
            <a:avLst/>
          </a:prstGeom>
        </p:spPr>
      </p:pic>
      <p:pic>
        <p:nvPicPr>
          <p:cNvPr id="3" name="图片 2">
            <a:extLst>
              <a:ext uri="{FF2B5EF4-FFF2-40B4-BE49-F238E27FC236}">
                <a16:creationId xmlns:a16="http://schemas.microsoft.com/office/drawing/2014/main" id="{C95E60EA-9547-486E-AF8B-7684159EDE01}"/>
              </a:ext>
            </a:extLst>
          </p:cNvPr>
          <p:cNvPicPr>
            <a:picLocks noChangeAspect="1"/>
          </p:cNvPicPr>
          <p:nvPr/>
        </p:nvPicPr>
        <p:blipFill>
          <a:blip r:embed="rId5"/>
          <a:stretch>
            <a:fillRect/>
          </a:stretch>
        </p:blipFill>
        <p:spPr>
          <a:xfrm>
            <a:off x="4350101" y="5322324"/>
            <a:ext cx="5273497" cy="176799"/>
          </a:xfrm>
          <a:prstGeom prst="rect">
            <a:avLst/>
          </a:prstGeom>
        </p:spPr>
      </p:pic>
      <p:pic>
        <p:nvPicPr>
          <p:cNvPr id="4" name="图片 3">
            <a:extLst>
              <a:ext uri="{FF2B5EF4-FFF2-40B4-BE49-F238E27FC236}">
                <a16:creationId xmlns:a16="http://schemas.microsoft.com/office/drawing/2014/main" id="{47E35013-AC8C-4305-9E66-6B05BDC91279}"/>
              </a:ext>
            </a:extLst>
          </p:cNvPr>
          <p:cNvPicPr>
            <a:picLocks noChangeAspect="1"/>
          </p:cNvPicPr>
          <p:nvPr/>
        </p:nvPicPr>
        <p:blipFill>
          <a:blip r:embed="rId6"/>
          <a:stretch>
            <a:fillRect/>
          </a:stretch>
        </p:blipFill>
        <p:spPr>
          <a:xfrm>
            <a:off x="4350101" y="5529837"/>
            <a:ext cx="5273497" cy="182896"/>
          </a:xfrm>
          <a:prstGeom prst="rect">
            <a:avLst/>
          </a:prstGeom>
        </p:spPr>
      </p:pic>
      <p:pic>
        <p:nvPicPr>
          <p:cNvPr id="5" name="图片 4">
            <a:extLst>
              <a:ext uri="{FF2B5EF4-FFF2-40B4-BE49-F238E27FC236}">
                <a16:creationId xmlns:a16="http://schemas.microsoft.com/office/drawing/2014/main" id="{D570EBA1-EF97-43B5-9CCE-FD0D615C0D3E}"/>
              </a:ext>
            </a:extLst>
          </p:cNvPr>
          <p:cNvPicPr>
            <a:picLocks noChangeAspect="1"/>
          </p:cNvPicPr>
          <p:nvPr/>
        </p:nvPicPr>
        <p:blipFill>
          <a:blip r:embed="rId7"/>
          <a:stretch>
            <a:fillRect/>
          </a:stretch>
        </p:blipFill>
        <p:spPr>
          <a:xfrm>
            <a:off x="4350101" y="5715403"/>
            <a:ext cx="5273497" cy="16460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文本框 2"/>
          <p:cNvSpPr txBox="1"/>
          <p:nvPr/>
        </p:nvSpPr>
        <p:spPr>
          <a:xfrm>
            <a:off x="985649" y="323557"/>
            <a:ext cx="2306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就业薪资</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文本框 4">
            <a:extLst>
              <a:ext uri="{FF2B5EF4-FFF2-40B4-BE49-F238E27FC236}">
                <a16:creationId xmlns:a16="http://schemas.microsoft.com/office/drawing/2014/main" id="{67EABE30-9BC2-4BAC-99FB-0B8505F9AD80}"/>
              </a:ext>
            </a:extLst>
          </p:cNvPr>
          <p:cNvSpPr txBox="1"/>
          <p:nvPr/>
        </p:nvSpPr>
        <p:spPr>
          <a:xfrm>
            <a:off x="1126654" y="2204864"/>
            <a:ext cx="979007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本科生月平均薪资：</a:t>
            </a: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8887.69</a:t>
            </a:r>
            <a:r>
              <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整体薪资水平：</a:t>
            </a: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8.3K</a:t>
            </a:r>
            <a:r>
              <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，在所有专业中排名第</a:t>
            </a: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12</a:t>
            </a:r>
            <a:r>
              <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，在工学类中排名第</a:t>
            </a: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3</a:t>
            </a:r>
            <a:r>
              <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0" name="文本框 39"/>
          <p:cNvSpPr txBox="1"/>
          <p:nvPr/>
        </p:nvSpPr>
        <p:spPr>
          <a:xfrm>
            <a:off x="1126654" y="379554"/>
            <a:ext cx="2306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就业现状</a:t>
            </a:r>
            <a:endPar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文本框 2">
            <a:extLst>
              <a:ext uri="{FF2B5EF4-FFF2-40B4-BE49-F238E27FC236}">
                <a16:creationId xmlns:a16="http://schemas.microsoft.com/office/drawing/2014/main" id="{EC5D1F1D-0881-4D0F-997C-47FF052DC873}"/>
              </a:ext>
            </a:extLst>
          </p:cNvPr>
          <p:cNvSpPr txBox="1"/>
          <p:nvPr/>
        </p:nvSpPr>
        <p:spPr>
          <a:xfrm>
            <a:off x="766614" y="1997839"/>
            <a:ext cx="9865096" cy="2862322"/>
          </a:xfrm>
          <a:prstGeom prst="rect">
            <a:avLst/>
          </a:prstGeom>
          <a:noFill/>
        </p:spPr>
        <p:txBody>
          <a:bodyPr wrap="square" rtlCol="0">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①整体的就业率和薪资待遇处于领先位置</a:t>
            </a:r>
            <a:endParaRPr kumimoji="0" lang="en-US" altLang="zh-CN"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en-US" altLang="zh-CN"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Calibri"/>
                <a:ea typeface="宋体" panose="02010600030101010101" pitchFamily="2" charset="-122"/>
              </a:rPr>
              <a:t>②行业前景广阔，工作方向选择丰富</a:t>
            </a:r>
            <a:endParaRPr lang="en-US" altLang="zh-CN" sz="3600" dirty="0">
              <a:solidFill>
                <a:prstClr val="white"/>
              </a:solidFill>
              <a:latin typeface="Calibri"/>
              <a:ea typeface="宋体" panose="02010600030101010101" pitchFamily="2" charset="-122"/>
            </a:endParaRPr>
          </a:p>
          <a:p>
            <a:pPr marL="0" marR="0" lvl="0" indent="457200" algn="l" defTabSz="914400" rtl="0" eaLnBrk="1" fontAlgn="auto" latinLnBrk="0" hangingPunct="1">
              <a:lnSpc>
                <a:spcPct val="100000"/>
              </a:lnSpc>
              <a:spcBef>
                <a:spcPts val="0"/>
              </a:spcBef>
              <a:spcAft>
                <a:spcPts val="0"/>
              </a:spcAft>
              <a:buClrTx/>
              <a:buSzTx/>
              <a:buFontTx/>
              <a:buNone/>
              <a:tabLst/>
              <a:defRPr/>
            </a:pPr>
            <a:endParaRPr lang="en-US" altLang="zh-CN" sz="3600" dirty="0">
              <a:solidFill>
                <a:prstClr val="white"/>
              </a:solidFill>
              <a:latin typeface="Calibri"/>
              <a:ea typeface="宋体" panose="02010600030101010101" pitchFamily="2" charset="-122"/>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③行业技术要求较高，就业渠道相对稳定</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7" name="PA_文本框 16"/>
          <p:cNvSpPr txBox="1"/>
          <p:nvPr>
            <p:custDataLst>
              <p:tags r:id="rId1"/>
            </p:custDataLst>
          </p:nvPr>
        </p:nvSpPr>
        <p:spPr>
          <a:xfrm>
            <a:off x="1378682" y="2348880"/>
            <a:ext cx="943304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600" dirty="0">
                <a:solidFill>
                  <a:prstClr val="white">
                    <a:lumMod val="95000"/>
                  </a:prstClr>
                </a:solidFill>
                <a:latin typeface="华光行楷_CNKI" panose="02000500000000000000" pitchFamily="2" charset="-122"/>
                <a:ea typeface="华光行楷_CNKI" panose="02000500000000000000" pitchFamily="2" charset="-122"/>
              </a:rPr>
              <a:t>就业前景</a:t>
            </a:r>
            <a:endParaRPr kumimoji="0" lang="zh-CN" altLang="en-US" sz="9600" b="0" i="0" u="none" strike="noStrike" kern="1200" cap="none" spc="0" normalizeH="0" baseline="0" noProof="0" dirty="0">
              <a:ln>
                <a:noFill/>
              </a:ln>
              <a:solidFill>
                <a:prstClr val="white">
                  <a:lumMod val="95000"/>
                </a:prstClr>
              </a:solidFill>
              <a:effectLst/>
              <a:uLnTx/>
              <a:uFillTx/>
              <a:latin typeface="华光行楷_CNKI" panose="02000500000000000000" pitchFamily="2" charset="-122"/>
              <a:ea typeface="华光行楷_CNKI" panose="02000500000000000000" pitchFamily="2" charset="-122"/>
            </a:endParaRPr>
          </a:p>
        </p:txBody>
      </p:sp>
      <p:sp>
        <p:nvSpPr>
          <p:cNvPr id="20" name="PA_标题 4"/>
          <p:cNvSpPr txBox="1"/>
          <p:nvPr>
            <p:custDataLst>
              <p:tags r:id="rId2"/>
            </p:custDataLst>
          </p:nvPr>
        </p:nvSpPr>
        <p:spPr>
          <a:xfrm>
            <a:off x="4150990" y="4013656"/>
            <a:ext cx="4230309" cy="3687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j-cs"/>
              </a:rPr>
              <a:t>计算机科学与技术</a:t>
            </a:r>
          </a:p>
        </p:txBody>
      </p:sp>
      <p:sp>
        <p:nvSpPr>
          <p:cNvPr id="21" name="PA_任意多边形 10"/>
          <p:cNvSpPr>
            <a:spLocks noEditPoints="1"/>
          </p:cNvSpPr>
          <p:nvPr>
            <p:custDataLst>
              <p:tags r:id="rId3"/>
            </p:custDataLst>
          </p:nvPr>
        </p:nvSpPr>
        <p:spPr bwMode="auto">
          <a:xfrm>
            <a:off x="4655046" y="4070425"/>
            <a:ext cx="264564" cy="255248"/>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0316928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0" name="文本框 39"/>
          <p:cNvSpPr txBox="1"/>
          <p:nvPr/>
        </p:nvSpPr>
        <p:spPr>
          <a:xfrm>
            <a:off x="984886" y="341885"/>
            <a:ext cx="2306418" cy="1334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3000" noProof="0" dirty="0">
              <a:ln>
                <a:noFill/>
              </a:ln>
              <a:solidFill>
                <a:prstClr val="white">
                  <a:lumMod val="95000"/>
                </a:prstClr>
              </a:solidFill>
              <a:effectLst/>
              <a:uLnTx/>
              <a:uFillTx/>
              <a:latin typeface="方正粗宋简体" panose="03000509000000000000" pitchFamily="65" charset="-122"/>
              <a:ea typeface="方正粗宋简体" panose="03000509000000000000" pitchFamily="65" charset="-122"/>
              <a:cs typeface="+mn-cs"/>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24" name="文本框 4"/>
          <p:cNvSpPr txBox="1">
            <a:spLocks noChangeArrowheads="1"/>
          </p:cNvSpPr>
          <p:nvPr/>
        </p:nvSpPr>
        <p:spPr bwMode="auto">
          <a:xfrm>
            <a:off x="10101380" y="1587918"/>
            <a:ext cx="69072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31CBA6"/>
                </a:solidFill>
                <a:effectLst/>
                <a:uLnTx/>
                <a:uFillTx/>
                <a:latin typeface="微软雅黑 Light" panose="020B0502040204020203" charset="-122"/>
                <a:ea typeface="微软雅黑 Light" panose="020B0502040204020203" charset="-122"/>
                <a:cs typeface="+mn-cs"/>
              </a:rPr>
              <a:t>发展现状与趋势</a:t>
            </a:r>
          </a:p>
        </p:txBody>
      </p:sp>
      <p:sp>
        <p:nvSpPr>
          <p:cNvPr id="30" name="矩形 29"/>
          <p:cNvSpPr/>
          <p:nvPr/>
        </p:nvSpPr>
        <p:spPr>
          <a:xfrm>
            <a:off x="9839621" y="1356615"/>
            <a:ext cx="1224137" cy="4376641"/>
          </a:xfrm>
          <a:prstGeom prst="rect">
            <a:avLst/>
          </a:prstGeom>
          <a:noFill/>
          <a:ln>
            <a:solidFill>
              <a:schemeClr val="bg1"/>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  </a:t>
            </a:r>
          </a:p>
        </p:txBody>
      </p:sp>
      <p:sp>
        <p:nvSpPr>
          <p:cNvPr id="31" name="文本框 30"/>
          <p:cNvSpPr txBox="1"/>
          <p:nvPr/>
        </p:nvSpPr>
        <p:spPr>
          <a:xfrm>
            <a:off x="984886" y="341885"/>
            <a:ext cx="2306418"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 就业前景</a:t>
            </a:r>
            <a:endPar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3A7E6552-403A-4860-ADDA-2E13E8820D7F}"/>
              </a:ext>
            </a:extLst>
          </p:cNvPr>
          <p:cNvSpPr txBox="1"/>
          <p:nvPr/>
        </p:nvSpPr>
        <p:spPr>
          <a:xfrm>
            <a:off x="2206773" y="1587918"/>
            <a:ext cx="6756200" cy="89255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zh-CN" sz="32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社会需求大，就业</a:t>
            </a:r>
            <a:r>
              <a:rPr kumimoji="0" lang="zh-CN" altLang="en-US" sz="32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市场</a:t>
            </a:r>
            <a:r>
              <a:rPr kumimoji="0" lang="zh-CN" altLang="zh-CN" sz="32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前景广阔</a:t>
            </a:r>
            <a:endParaRPr kumimoji="0" lang="en-US" altLang="zh-CN" sz="32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bg1">
                    <a:lumMod val="85000"/>
                  </a:schemeClr>
                </a:solidFill>
                <a:latin typeface="楷体" panose="02010609060101010101" pitchFamily="49" charset="-122"/>
                <a:ea typeface="楷体" panose="02010609060101010101" pitchFamily="49" charset="-122"/>
              </a:rPr>
              <a:t>中国从事计算机软件开发的人才远远低于发达国家</a:t>
            </a:r>
            <a:endParaRPr kumimoji="0" lang="zh-CN" altLang="en-US" sz="2000" i="0" u="none" strike="noStrike" kern="1200" cap="none" spc="0" normalizeH="0" baseline="0" noProof="0" dirty="0">
              <a:ln>
                <a:noFill/>
              </a:ln>
              <a:solidFill>
                <a:schemeClr val="bg1">
                  <a:lumMod val="85000"/>
                </a:schemeClr>
              </a:solidFill>
              <a:effectLst/>
              <a:uLnTx/>
              <a:uFillTx/>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AFE6541E-CB8C-42B5-992E-EC498F1DA2B5}"/>
              </a:ext>
            </a:extLst>
          </p:cNvPr>
          <p:cNvSpPr txBox="1"/>
          <p:nvPr/>
        </p:nvSpPr>
        <p:spPr>
          <a:xfrm>
            <a:off x="2200497" y="2767342"/>
            <a:ext cx="6756200" cy="120032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a:solidFill>
                  <a:prstClr val="white"/>
                </a:solidFill>
                <a:latin typeface="华文楷体" panose="02010600040101010101" pitchFamily="2" charset="-122"/>
                <a:ea typeface="华文楷体" panose="02010600040101010101" pitchFamily="2" charset="-122"/>
              </a:rPr>
              <a:t>地区发展之间不平衡</a:t>
            </a:r>
            <a:endParaRPr lang="en-US" altLang="zh-CN" sz="3200" b="1" dirty="0">
              <a:solidFill>
                <a:prstClr val="white"/>
              </a:solidFill>
              <a:latin typeface="华文楷体" panose="02010600040101010101" pitchFamily="2" charset="-122"/>
              <a:ea typeface="华文楷体" panose="02010600040101010101" pitchFamily="2" charset="-122"/>
            </a:endParaRPr>
          </a:p>
          <a:p>
            <a:pPr>
              <a:defRPr/>
            </a:pPr>
            <a:r>
              <a:rPr lang="zh-CN" altLang="en-US" sz="2000" dirty="0">
                <a:solidFill>
                  <a:schemeClr val="bg1">
                    <a:lumMod val="85000"/>
                  </a:schemeClr>
                </a:solidFill>
                <a:latin typeface="楷体" panose="02010609060101010101" pitchFamily="49" charset="-122"/>
                <a:ea typeface="楷体" panose="02010609060101010101" pitchFamily="49" charset="-122"/>
              </a:rPr>
              <a:t>我国计算机行业主要分布在东部的一线</a:t>
            </a:r>
            <a:r>
              <a:rPr lang="en-US" altLang="zh-CN" sz="2000" dirty="0">
                <a:solidFill>
                  <a:schemeClr val="bg1">
                    <a:lumMod val="85000"/>
                  </a:schemeClr>
                </a:solidFill>
                <a:latin typeface="楷体" panose="02010609060101010101" pitchFamily="49" charset="-122"/>
                <a:ea typeface="楷体" panose="02010609060101010101" pitchFamily="49" charset="-122"/>
              </a:rPr>
              <a:t>/</a:t>
            </a:r>
            <a:r>
              <a:rPr lang="zh-CN" altLang="en-US" sz="2000" dirty="0">
                <a:solidFill>
                  <a:schemeClr val="bg1">
                    <a:lumMod val="85000"/>
                  </a:schemeClr>
                </a:solidFill>
                <a:latin typeface="楷体" panose="02010609060101010101" pitchFamily="49" charset="-122"/>
                <a:ea typeface="楷体" panose="02010609060101010101" pitchFamily="49" charset="-122"/>
              </a:rPr>
              <a:t>新一线城市，西部及经济落后地区计算机人才短缺</a:t>
            </a:r>
          </a:p>
        </p:txBody>
      </p:sp>
      <p:sp>
        <p:nvSpPr>
          <p:cNvPr id="20" name="文本框 19">
            <a:extLst>
              <a:ext uri="{FF2B5EF4-FFF2-40B4-BE49-F238E27FC236}">
                <a16:creationId xmlns:a16="http://schemas.microsoft.com/office/drawing/2014/main" id="{7856EEDA-0856-49B4-995D-B91ECF6B1714}"/>
              </a:ext>
            </a:extLst>
          </p:cNvPr>
          <p:cNvSpPr txBox="1"/>
          <p:nvPr/>
        </p:nvSpPr>
        <p:spPr>
          <a:xfrm>
            <a:off x="2187317" y="4357907"/>
            <a:ext cx="6756200" cy="120032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a:solidFill>
                  <a:prstClr val="white"/>
                </a:solidFill>
                <a:latin typeface="华文楷体" panose="02010600040101010101" pitchFamily="2" charset="-122"/>
                <a:ea typeface="华文楷体" panose="02010600040101010101" pitchFamily="2" charset="-122"/>
              </a:rPr>
              <a:t>就业要求越来越高，竞争日趋激烈</a:t>
            </a:r>
            <a:endParaRPr lang="en-US" altLang="zh-CN" sz="3200" b="1" dirty="0">
              <a:solidFill>
                <a:prstClr val="white"/>
              </a:solidFill>
              <a:latin typeface="华文楷体" panose="02010600040101010101" pitchFamily="2" charset="-122"/>
              <a:ea typeface="华文楷体" panose="02010600040101010101" pitchFamily="2" charset="-122"/>
            </a:endParaRPr>
          </a:p>
          <a:p>
            <a:pPr marR="0" lvl="0" indent="0" fontAlgn="auto">
              <a:lnSpc>
                <a:spcPct val="100000"/>
              </a:lnSpc>
              <a:spcBef>
                <a:spcPts val="0"/>
              </a:spcBef>
              <a:spcAft>
                <a:spcPts val="0"/>
              </a:spcAft>
              <a:buClrTx/>
              <a:buSzTx/>
              <a:buFontTx/>
              <a:buNone/>
              <a:tabLst/>
              <a:defRPr/>
            </a:pPr>
            <a:r>
              <a:rPr lang="zh-CN" altLang="en-US" sz="2000" dirty="0">
                <a:solidFill>
                  <a:schemeClr val="bg1">
                    <a:lumMod val="85000"/>
                  </a:schemeClr>
                </a:solidFill>
                <a:latin typeface="楷体" panose="02010609060101010101" pitchFamily="49" charset="-122"/>
                <a:ea typeface="楷体" panose="02010609060101010101" pitchFamily="49" charset="-122"/>
              </a:rPr>
              <a:t>目前国内信息技术和计算机专业的学生数量占全国所有理工科学生总数的</a:t>
            </a:r>
            <a:r>
              <a:rPr lang="en-US" altLang="zh-CN" sz="2000" dirty="0">
                <a:solidFill>
                  <a:schemeClr val="bg1">
                    <a:lumMod val="85000"/>
                  </a:schemeClr>
                </a:solidFill>
                <a:latin typeface="楷体" panose="02010609060101010101" pitchFamily="49" charset="-122"/>
                <a:ea typeface="楷体" panose="02010609060101010101" pitchFamily="49" charset="-122"/>
              </a:rPr>
              <a:t>1/3</a:t>
            </a:r>
            <a:r>
              <a:rPr lang="zh-CN" altLang="en-US" sz="2000" dirty="0">
                <a:solidFill>
                  <a:schemeClr val="bg1">
                    <a:lumMod val="85000"/>
                  </a:schemeClr>
                </a:solidFill>
                <a:latin typeface="楷体" panose="02010609060101010101" pitchFamily="49" charset="-122"/>
                <a:ea typeface="楷体" panose="02010609060101010101" pitchFamily="49" charset="-122"/>
              </a:rPr>
              <a:t>，计算机学科毕业生就业越来越激烈</a:t>
            </a:r>
          </a:p>
        </p:txBody>
      </p:sp>
      <p:pic>
        <p:nvPicPr>
          <p:cNvPr id="7" name="图形 6" descr="指向右边的反手食指">
            <a:extLst>
              <a:ext uri="{FF2B5EF4-FFF2-40B4-BE49-F238E27FC236}">
                <a16:creationId xmlns:a16="http://schemas.microsoft.com/office/drawing/2014/main" id="{C0C87E8E-3925-4B0E-A9F8-B58B569255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5485" y="1484784"/>
            <a:ext cx="914400" cy="914400"/>
          </a:xfrm>
          <a:prstGeom prst="rect">
            <a:avLst/>
          </a:prstGeom>
        </p:spPr>
      </p:pic>
      <p:pic>
        <p:nvPicPr>
          <p:cNvPr id="24" name="图形 23" descr="指向右边的反手食指">
            <a:extLst>
              <a:ext uri="{FF2B5EF4-FFF2-40B4-BE49-F238E27FC236}">
                <a16:creationId xmlns:a16="http://schemas.microsoft.com/office/drawing/2014/main" id="{F52F69BD-4FE3-465F-BF05-5DC7C4B8F4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2917" y="2658677"/>
            <a:ext cx="914400" cy="914400"/>
          </a:xfrm>
          <a:prstGeom prst="rect">
            <a:avLst/>
          </a:prstGeom>
        </p:spPr>
      </p:pic>
      <p:pic>
        <p:nvPicPr>
          <p:cNvPr id="25" name="图形 24" descr="指向右边的反手食指">
            <a:extLst>
              <a:ext uri="{FF2B5EF4-FFF2-40B4-BE49-F238E27FC236}">
                <a16:creationId xmlns:a16="http://schemas.microsoft.com/office/drawing/2014/main" id="{0A885D89-D3C0-4003-A54F-A5079B6C06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2305" y="4223762"/>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32" name="图片 31">
            <a:extLst>
              <a:ext uri="{FF2B5EF4-FFF2-40B4-BE49-F238E27FC236}">
                <a16:creationId xmlns:a16="http://schemas.microsoft.com/office/drawing/2014/main" id="{7472A986-8488-405B-8D70-BDBFC77CBD0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0550" y="1196752"/>
            <a:ext cx="6840759" cy="4752528"/>
          </a:xfrm>
          <a:prstGeom prst="rect">
            <a:avLst/>
          </a:prstGeom>
          <a:noFill/>
        </p:spPr>
      </p:pic>
      <p:sp>
        <p:nvSpPr>
          <p:cNvPr id="4" name="文本框 3">
            <a:extLst>
              <a:ext uri="{FF2B5EF4-FFF2-40B4-BE49-F238E27FC236}">
                <a16:creationId xmlns:a16="http://schemas.microsoft.com/office/drawing/2014/main" id="{B7E45905-E389-4590-89FE-9F375ACC6D61}"/>
              </a:ext>
            </a:extLst>
          </p:cNvPr>
          <p:cNvSpPr txBox="1"/>
          <p:nvPr/>
        </p:nvSpPr>
        <p:spPr>
          <a:xfrm>
            <a:off x="7226122" y="2204864"/>
            <a:ext cx="4752529" cy="348550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prstClr val="white"/>
              </a:buClr>
              <a:buSzPct val="200000"/>
              <a:buFont typeface="Wingdings" panose="05000000000000000000" pitchFamily="2" charset="2"/>
              <a:buChar char="Ø"/>
              <a:tabLst/>
              <a:defRPr/>
            </a:pPr>
            <a:endParaRPr kumimoji="0" lang="en-US" altLang="zh-CN" sz="18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sym typeface="微软雅黑" panose="020B0503020204020204" pitchFamily="34" charset="-122"/>
            </a:endParaRPr>
          </a:p>
          <a:p>
            <a:pPr marL="285750" lvl="0" indent="-285750">
              <a:lnSpc>
                <a:spcPct val="150000"/>
              </a:lnSpc>
              <a:buClr>
                <a:prstClr val="white"/>
              </a:buClr>
              <a:buSzPct val="160000"/>
              <a:buFont typeface="Wingdings" panose="05000000000000000000" pitchFamily="2" charset="2"/>
              <a:buChar char="Ø"/>
              <a:defRPr/>
            </a:pPr>
            <a:r>
              <a:rPr lang="en-US" altLang="zh-CN" sz="2000" dirty="0">
                <a:solidFill>
                  <a:prstClr val="white">
                    <a:lumMod val="95000"/>
                  </a:prstClr>
                </a:solidFill>
                <a:latin typeface="华文楷体" panose="02010600040101010101" pitchFamily="2" charset="-122"/>
                <a:ea typeface="华文楷体" panose="02010600040101010101" pitchFamily="2" charset="-122"/>
                <a:sym typeface="微软雅黑" panose="020B0503020204020204" pitchFamily="34" charset="-122"/>
              </a:rPr>
              <a:t>CIER</a:t>
            </a:r>
            <a:r>
              <a:rPr lang="zh-CN" altLang="en-US" sz="2000" dirty="0">
                <a:solidFill>
                  <a:prstClr val="white">
                    <a:lumMod val="95000"/>
                  </a:prstClr>
                </a:solidFill>
                <a:latin typeface="华文楷体" panose="02010600040101010101" pitchFamily="2" charset="-122"/>
                <a:ea typeface="华文楷体" panose="02010600040101010101" pitchFamily="2" charset="-122"/>
                <a:sym typeface="微软雅黑" panose="020B0503020204020204" pitchFamily="34" charset="-122"/>
              </a:rPr>
              <a:t>指数是用来反映就业市场景气程度的指标，其计算方法是：</a:t>
            </a:r>
            <a:br>
              <a:rPr lang="en-US" altLang="zh-CN" sz="2000" dirty="0">
                <a:solidFill>
                  <a:prstClr val="white">
                    <a:lumMod val="95000"/>
                  </a:prstClr>
                </a:solidFill>
                <a:latin typeface="华文楷体" panose="02010600040101010101" pitchFamily="2" charset="-122"/>
                <a:ea typeface="华文楷体" panose="02010600040101010101" pitchFamily="2" charset="-122"/>
                <a:sym typeface="微软雅黑" panose="020B0503020204020204" pitchFamily="34" charset="-122"/>
              </a:rPr>
            </a:br>
            <a:r>
              <a:rPr lang="en-US" altLang="zh-CN" sz="2000" dirty="0">
                <a:solidFill>
                  <a:prstClr val="white">
                    <a:lumMod val="95000"/>
                  </a:prstClr>
                </a:solidFill>
                <a:latin typeface="华文楷体" panose="02010600040101010101" pitchFamily="2" charset="-122"/>
                <a:ea typeface="华文楷体" panose="02010600040101010101" pitchFamily="2" charset="-122"/>
                <a:sym typeface="微软雅黑" panose="020B0503020204020204" pitchFamily="34" charset="-122"/>
              </a:rPr>
              <a:t>CIER</a:t>
            </a:r>
            <a:r>
              <a:rPr lang="zh-CN" altLang="en-US" sz="2000" dirty="0">
                <a:solidFill>
                  <a:prstClr val="white">
                    <a:lumMod val="95000"/>
                  </a:prstClr>
                </a:solidFill>
                <a:latin typeface="华文楷体" panose="02010600040101010101" pitchFamily="2" charset="-122"/>
                <a:ea typeface="华文楷体" panose="02010600040101010101" pitchFamily="2" charset="-122"/>
                <a:sym typeface="微软雅黑" panose="020B0503020204020204" pitchFamily="34" charset="-122"/>
              </a:rPr>
              <a:t>指数</a:t>
            </a:r>
            <a:r>
              <a:rPr lang="en-US" altLang="zh-CN" sz="2000" dirty="0">
                <a:solidFill>
                  <a:prstClr val="white">
                    <a:lumMod val="95000"/>
                  </a:prstClr>
                </a:solidFill>
                <a:latin typeface="华文楷体" panose="02010600040101010101" pitchFamily="2" charset="-122"/>
                <a:ea typeface="华文楷体" panose="02010600040101010101" pitchFamily="2" charset="-122"/>
                <a:sym typeface="微软雅黑" panose="020B0503020204020204" pitchFamily="34" charset="-122"/>
              </a:rPr>
              <a:t>=</a:t>
            </a:r>
            <a:r>
              <a:rPr lang="zh-CN" altLang="en-US" sz="2000" dirty="0">
                <a:solidFill>
                  <a:prstClr val="white">
                    <a:lumMod val="95000"/>
                  </a:prstClr>
                </a:solidFill>
                <a:latin typeface="华文楷体" panose="02010600040101010101" pitchFamily="2" charset="-122"/>
                <a:ea typeface="华文楷体" panose="02010600040101010101" pitchFamily="2" charset="-122"/>
                <a:sym typeface="微软雅黑" panose="020B0503020204020204" pitchFamily="34" charset="-122"/>
              </a:rPr>
              <a:t>市场招聘需求人数</a:t>
            </a:r>
            <a:r>
              <a:rPr lang="en-US" altLang="zh-CN" sz="2000" dirty="0">
                <a:solidFill>
                  <a:prstClr val="white">
                    <a:lumMod val="95000"/>
                  </a:prstClr>
                </a:solidFill>
                <a:latin typeface="华文楷体" panose="02010600040101010101" pitchFamily="2" charset="-122"/>
                <a:ea typeface="华文楷体" panose="02010600040101010101" pitchFamily="2" charset="-122"/>
                <a:sym typeface="微软雅黑" panose="020B0503020204020204" pitchFamily="34" charset="-122"/>
              </a:rPr>
              <a:t>/</a:t>
            </a:r>
            <a:r>
              <a:rPr lang="zh-CN" altLang="en-US" sz="2000" dirty="0">
                <a:solidFill>
                  <a:prstClr val="white">
                    <a:lumMod val="95000"/>
                  </a:prstClr>
                </a:solidFill>
                <a:latin typeface="华文楷体" panose="02010600040101010101" pitchFamily="2" charset="-122"/>
                <a:ea typeface="华文楷体" panose="02010600040101010101" pitchFamily="2" charset="-122"/>
                <a:sym typeface="微软雅黑" panose="020B0503020204020204" pitchFamily="34" charset="-122"/>
              </a:rPr>
              <a:t>市场求职申请人数。</a:t>
            </a:r>
            <a:r>
              <a:rPr kumimoji="0" lang="en-US" altLang="zh-CN" sz="2000" b="0" i="0" u="none" strike="noStrike" kern="1200" cap="none" spc="0" normalizeH="0" baseline="0" noProof="0" dirty="0">
                <a:ln>
                  <a:noFill/>
                </a:ln>
                <a:solidFill>
                  <a:prstClr val="white">
                    <a:lumMod val="95000"/>
                  </a:prstClr>
                </a:solidFill>
                <a:effectLst/>
                <a:uLnTx/>
                <a:uFillTx/>
                <a:latin typeface="华文楷体" panose="02010600040101010101" pitchFamily="2" charset="-122"/>
                <a:ea typeface="华文楷体" panose="02010600040101010101" pitchFamily="2" charset="-122"/>
                <a:sym typeface="微软雅黑" panose="020B0503020204020204" pitchFamily="34" charset="-122"/>
              </a:rPr>
              <a:t>  </a:t>
            </a:r>
          </a:p>
          <a:p>
            <a:pPr marL="285750" marR="0" lvl="0" indent="-285750" algn="l" defTabSz="914400" rtl="0" eaLnBrk="1" fontAlgn="auto" latinLnBrk="0" hangingPunct="1">
              <a:lnSpc>
                <a:spcPct val="150000"/>
              </a:lnSpc>
              <a:spcBef>
                <a:spcPts val="0"/>
              </a:spcBef>
              <a:spcAft>
                <a:spcPts val="0"/>
              </a:spcAft>
              <a:buClr>
                <a:prstClr val="white"/>
              </a:buClr>
              <a:buSzPct val="160000"/>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华文楷体" panose="02010600040101010101" pitchFamily="2" charset="-122"/>
                <a:ea typeface="华文楷体" panose="02010600040101010101" pitchFamily="2" charset="-122"/>
                <a:sym typeface="微软雅黑" panose="020B0503020204020204" pitchFamily="34" charset="-122"/>
              </a:rPr>
              <a:t>信息基础设施产业核心技术岗位中，缺口较大的职位以</a:t>
            </a:r>
            <a:r>
              <a:rPr kumimoji="0" lang="zh-CN" altLang="en-US" sz="2000" b="1" i="0" u="none" strike="noStrike" kern="1200" cap="none" spc="0" normalizeH="0" baseline="0" noProof="0" dirty="0">
                <a:ln>
                  <a:noFill/>
                </a:ln>
                <a:solidFill>
                  <a:prstClr val="white">
                    <a:lumMod val="95000"/>
                  </a:prstClr>
                </a:solidFill>
                <a:effectLst/>
                <a:uLnTx/>
                <a:uFillTx/>
                <a:latin typeface="华文楷体" panose="02010600040101010101" pitchFamily="2" charset="-122"/>
                <a:ea typeface="华文楷体" panose="02010600040101010101" pitchFamily="2" charset="-122"/>
                <a:sym typeface="微软雅黑" panose="020B0503020204020204" pitchFamily="34" charset="-122"/>
              </a:rPr>
              <a:t>软件开发类</a:t>
            </a:r>
            <a:r>
              <a:rPr kumimoji="0" lang="zh-CN" altLang="en-US" sz="2000" b="0" i="0" u="none" strike="noStrike" kern="1200" cap="none" spc="0" normalizeH="0" baseline="0" noProof="0" dirty="0">
                <a:ln>
                  <a:noFill/>
                </a:ln>
                <a:solidFill>
                  <a:prstClr val="white">
                    <a:lumMod val="95000"/>
                  </a:prstClr>
                </a:solidFill>
                <a:effectLst/>
                <a:uLnTx/>
                <a:uFillTx/>
                <a:latin typeface="华文楷体" panose="02010600040101010101" pitchFamily="2" charset="-122"/>
                <a:ea typeface="华文楷体" panose="02010600040101010101" pitchFamily="2" charset="-122"/>
                <a:sym typeface="微软雅黑" panose="020B0503020204020204" pitchFamily="34" charset="-122"/>
              </a:rPr>
              <a:t>为主。</a:t>
            </a:r>
            <a:endParaRPr kumimoji="0" lang="en-US" altLang="zh-CN" sz="2000" b="0" i="0" u="none" strike="noStrike" kern="1200" cap="none" spc="0" normalizeH="0" baseline="0" noProof="0" dirty="0">
              <a:ln>
                <a:noFill/>
              </a:ln>
              <a:solidFill>
                <a:prstClr val="white">
                  <a:lumMod val="95000"/>
                </a:prstClr>
              </a:solidFill>
              <a:effectLst/>
              <a:uLnTx/>
              <a:uFillTx/>
              <a:latin typeface="华文楷体" panose="02010600040101010101" pitchFamily="2" charset="-122"/>
              <a:ea typeface="华文楷体" panose="02010600040101010101" pitchFamily="2" charset="-122"/>
              <a:sym typeface="微软雅黑" panose="020B0503020204020204" pitchFamily="34" charset="-122"/>
            </a:endParaRPr>
          </a:p>
          <a:p>
            <a:pPr marR="0" lvl="0" algn="l" defTabSz="914400" rtl="0" eaLnBrk="1" fontAlgn="auto" latinLnBrk="0" hangingPunct="1">
              <a:lnSpc>
                <a:spcPct val="150000"/>
              </a:lnSpc>
              <a:spcBef>
                <a:spcPts val="0"/>
              </a:spcBef>
              <a:spcAft>
                <a:spcPts val="0"/>
              </a:spcAft>
              <a:buClr>
                <a:prstClr val="white"/>
              </a:buClr>
              <a:buSzPct val="160000"/>
              <a:tabLst/>
              <a:defRPr/>
            </a:pPr>
            <a:endParaRPr kumimoji="0" lang="zh-CN" altLang="en-US" sz="17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sym typeface="微软雅黑" panose="020B0503020204020204" pitchFamily="34" charset="-122"/>
            </a:endParaRPr>
          </a:p>
        </p:txBody>
      </p:sp>
      <p:sp>
        <p:nvSpPr>
          <p:cNvPr id="7" name="文本框 4">
            <a:extLst>
              <a:ext uri="{FF2B5EF4-FFF2-40B4-BE49-F238E27FC236}">
                <a16:creationId xmlns:a16="http://schemas.microsoft.com/office/drawing/2014/main" id="{59E0BCE7-2452-4EBC-A845-FCA70205C840}"/>
              </a:ext>
            </a:extLst>
          </p:cNvPr>
          <p:cNvSpPr txBox="1">
            <a:spLocks noChangeArrowheads="1"/>
          </p:cNvSpPr>
          <p:nvPr/>
        </p:nvSpPr>
        <p:spPr bwMode="auto">
          <a:xfrm>
            <a:off x="7863559" y="1278416"/>
            <a:ext cx="33040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31CBA6"/>
                </a:solidFill>
                <a:effectLst/>
                <a:uLnTx/>
                <a:uFillTx/>
                <a:latin typeface="微软雅黑 Light" panose="020B0502040204020203" charset="-122"/>
                <a:ea typeface="微软雅黑 Light" panose="020B0502040204020203" charset="-122"/>
                <a:cs typeface="+mn-cs"/>
              </a:rPr>
              <a:t>人才需求</a:t>
            </a:r>
          </a:p>
        </p:txBody>
      </p:sp>
      <p:sp>
        <p:nvSpPr>
          <p:cNvPr id="8" name="矩形 7">
            <a:extLst>
              <a:ext uri="{FF2B5EF4-FFF2-40B4-BE49-F238E27FC236}">
                <a16:creationId xmlns:a16="http://schemas.microsoft.com/office/drawing/2014/main" id="{EEA84A28-33B1-4566-8FE0-4957E36F457A}"/>
              </a:ext>
            </a:extLst>
          </p:cNvPr>
          <p:cNvSpPr/>
          <p:nvPr/>
        </p:nvSpPr>
        <p:spPr>
          <a:xfrm>
            <a:off x="7535366" y="1205538"/>
            <a:ext cx="3960440" cy="792088"/>
          </a:xfrm>
          <a:prstGeom prst="rect">
            <a:avLst/>
          </a:prstGeom>
          <a:noFill/>
          <a:ln>
            <a:solidFill>
              <a:schemeClr val="bg1"/>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  </a:t>
            </a:r>
          </a:p>
        </p:txBody>
      </p:sp>
      <p:sp>
        <p:nvSpPr>
          <p:cNvPr id="10" name="文本框 9">
            <a:extLst>
              <a:ext uri="{FF2B5EF4-FFF2-40B4-BE49-F238E27FC236}">
                <a16:creationId xmlns:a16="http://schemas.microsoft.com/office/drawing/2014/main" id="{A9DFBEEA-7583-4188-8DAE-6AEF4A243C9D}"/>
              </a:ext>
            </a:extLst>
          </p:cNvPr>
          <p:cNvSpPr txBox="1"/>
          <p:nvPr/>
        </p:nvSpPr>
        <p:spPr>
          <a:xfrm>
            <a:off x="984886" y="341885"/>
            <a:ext cx="2306418"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 就业前景</a:t>
            </a:r>
            <a:endPar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文本框 3">
            <a:extLst>
              <a:ext uri="{FF2B5EF4-FFF2-40B4-BE49-F238E27FC236}">
                <a16:creationId xmlns:a16="http://schemas.microsoft.com/office/drawing/2014/main" id="{B7E45905-E389-4590-89FE-9F375ACC6D61}"/>
              </a:ext>
            </a:extLst>
          </p:cNvPr>
          <p:cNvSpPr txBox="1"/>
          <p:nvPr/>
        </p:nvSpPr>
        <p:spPr>
          <a:xfrm>
            <a:off x="7175326" y="655628"/>
            <a:ext cx="4896544" cy="571759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prstClr val="white"/>
              </a:buClr>
              <a:buSzPct val="200000"/>
              <a:tabLst/>
              <a:defRPr/>
            </a:pPr>
            <a:endParaRPr kumimoji="0" lang="en-US" altLang="zh-CN" sz="18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sym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
                <a:prstClr val="white"/>
              </a:buClr>
              <a:buSzPct val="160000"/>
              <a:buFont typeface="Wingdings" panose="05000000000000000000" pitchFamily="2" charset="2"/>
              <a:buChar char="Ø"/>
              <a:tabLst/>
              <a:defRPr/>
            </a:pPr>
            <a:r>
              <a:rPr kumimoji="0" lang="en-US" altLang="zh-CN" sz="2400" b="1" i="0" u="none" strike="noStrike" kern="1200" cap="none" spc="0" normalizeH="0" baseline="0" noProof="0" dirty="0">
                <a:ln>
                  <a:noFill/>
                </a:ln>
                <a:solidFill>
                  <a:prstClr val="white">
                    <a:lumMod val="95000"/>
                  </a:prstClr>
                </a:solidFill>
                <a:effectLst/>
                <a:uLnTx/>
                <a:uFillTx/>
                <a:latin typeface="华文楷体" panose="02010600040101010101" pitchFamily="2" charset="-122"/>
                <a:ea typeface="华文楷体" panose="02010600040101010101" pitchFamily="2" charset="-122"/>
                <a:sym typeface="微软雅黑" panose="020B0503020204020204" pitchFamily="34" charset="-122"/>
              </a:rPr>
              <a:t>  </a:t>
            </a:r>
            <a:r>
              <a:rPr kumimoji="0" lang="zh-CN" altLang="en-US" sz="2400" b="1" i="0" u="none" strike="noStrike" kern="1200" cap="none" spc="0" normalizeH="0" baseline="0" noProof="0" dirty="0">
                <a:ln>
                  <a:noFill/>
                </a:ln>
                <a:solidFill>
                  <a:prstClr val="white">
                    <a:lumMod val="95000"/>
                  </a:prstClr>
                </a:solidFill>
                <a:effectLst/>
                <a:uLnTx/>
                <a:uFillTx/>
                <a:latin typeface="华文楷体" panose="02010600040101010101" pitchFamily="2" charset="-122"/>
                <a:ea typeface="华文楷体" panose="02010600040101010101" pitchFamily="2" charset="-122"/>
                <a:sym typeface="微软雅黑" panose="020B0503020204020204" pitchFamily="34" charset="-122"/>
              </a:rPr>
              <a:t>从存量人才来源院校来看</a:t>
            </a:r>
            <a:endParaRPr kumimoji="0" lang="en-US" altLang="zh-CN" sz="2400" b="1" i="0" u="none" strike="noStrike" kern="1200" cap="none" spc="0" normalizeH="0" baseline="0" noProof="0" dirty="0">
              <a:ln>
                <a:noFill/>
              </a:ln>
              <a:solidFill>
                <a:prstClr val="white">
                  <a:lumMod val="95000"/>
                </a:prstClr>
              </a:solidFill>
              <a:effectLst/>
              <a:uLnTx/>
              <a:uFillTx/>
              <a:latin typeface="华文楷体" panose="02010600040101010101" pitchFamily="2" charset="-122"/>
              <a:ea typeface="华文楷体" panose="02010600040101010101" pitchFamily="2" charset="-122"/>
              <a:sym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
                <a:prstClr val="white"/>
              </a:buClr>
              <a:buSzPct val="200000"/>
              <a:buFontTx/>
              <a:buNone/>
              <a:tabLst/>
              <a:defRPr/>
            </a:pPr>
            <a:r>
              <a:rPr kumimoji="0" lang="zh-CN" altLang="zh-CN" sz="1800" b="0" i="0" u="none" strike="noStrike" kern="1200" cap="none" spc="0" normalizeH="0" baseline="0" noProof="0" dirty="0">
                <a:ln>
                  <a:noFill/>
                </a:ln>
                <a:solidFill>
                  <a:schemeClr val="bg1">
                    <a:lumMod val="95000"/>
                  </a:schemeClr>
                </a:solidFill>
                <a:effectLst/>
                <a:uLnTx/>
                <a:uFillTx/>
                <a:latin typeface="+mn-ea"/>
                <a:cs typeface="+mn-cs"/>
              </a:rPr>
              <a:t>位列前三的分别是电子科技大学、西安电子科技大学、郑州大学</a:t>
            </a:r>
            <a:endParaRPr kumimoji="0" lang="en-US" altLang="zh-CN" sz="1800" b="0" i="0" u="none" strike="noStrike" kern="1200" cap="none" spc="0" normalizeH="0" baseline="0" noProof="0" dirty="0">
              <a:ln>
                <a:noFill/>
              </a:ln>
              <a:solidFill>
                <a:schemeClr val="bg1">
                  <a:lumMod val="95000"/>
                </a:schemeClr>
              </a:solidFill>
              <a:effectLst/>
              <a:uLnTx/>
              <a:uFillTx/>
              <a:latin typeface="+mn-ea"/>
              <a:cs typeface="+mn-cs"/>
            </a:endParaRPr>
          </a:p>
          <a:p>
            <a:pPr marL="0" marR="0" lvl="0" indent="0" algn="l" defTabSz="914400" rtl="0" eaLnBrk="1" fontAlgn="auto" latinLnBrk="0" hangingPunct="1">
              <a:lnSpc>
                <a:spcPct val="125000"/>
              </a:lnSpc>
              <a:spcBef>
                <a:spcPts val="0"/>
              </a:spcBef>
              <a:spcAft>
                <a:spcPts val="0"/>
              </a:spcAft>
              <a:buClr>
                <a:prstClr val="white"/>
              </a:buClr>
              <a:buSzPct val="200000"/>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285750" indent="-285750">
              <a:lnSpc>
                <a:spcPct val="150000"/>
              </a:lnSpc>
              <a:buClr>
                <a:prstClr val="white"/>
              </a:buClr>
              <a:buSzPct val="160000"/>
              <a:buFont typeface="Wingdings" panose="05000000000000000000" pitchFamily="2" charset="2"/>
              <a:buChar char="Ø"/>
              <a:defRPr/>
            </a:pPr>
            <a:r>
              <a:rPr lang="zh-CN" altLang="zh-CN" sz="2400" b="1" dirty="0">
                <a:solidFill>
                  <a:prstClr val="white">
                    <a:lumMod val="95000"/>
                  </a:prstClr>
                </a:solidFill>
                <a:latin typeface="华文楷体" panose="02010600040101010101" pitchFamily="2" charset="-122"/>
                <a:ea typeface="华文楷体" panose="02010600040101010101" pitchFamily="2" charset="-122"/>
              </a:rPr>
              <a:t>从专业来源看</a:t>
            </a:r>
            <a:endParaRPr lang="en-US" altLang="zh-CN" sz="2400" b="1" dirty="0">
              <a:solidFill>
                <a:prstClr val="white">
                  <a:lumMod val="95000"/>
                </a:prstClr>
              </a:solidFill>
              <a:latin typeface="华文楷体" panose="02010600040101010101" pitchFamily="2" charset="-122"/>
              <a:ea typeface="华文楷体" panose="02010600040101010101" pitchFamily="2" charset="-122"/>
            </a:endParaRPr>
          </a:p>
          <a:p>
            <a:pPr>
              <a:lnSpc>
                <a:spcPct val="125000"/>
              </a:lnSpc>
              <a:buClr>
                <a:prstClr val="white"/>
              </a:buClr>
              <a:buSzPct val="200000"/>
              <a:defRPr/>
            </a:pPr>
            <a:r>
              <a:rPr lang="zh-CN" altLang="zh-CN" dirty="0">
                <a:solidFill>
                  <a:schemeClr val="bg1">
                    <a:lumMod val="95000"/>
                  </a:schemeClr>
                </a:solidFill>
                <a:latin typeface="+mn-ea"/>
              </a:rPr>
              <a:t>来自计算机、自动化、电子信息大类的人才居多且排名靠前，硬件相关的专业来源偏少且排名靠后。</a:t>
            </a:r>
            <a:endParaRPr lang="en-US" altLang="zh-CN" dirty="0">
              <a:solidFill>
                <a:schemeClr val="bg1">
                  <a:lumMod val="95000"/>
                </a:schemeClr>
              </a:solidFill>
              <a:latin typeface="+mn-ea"/>
            </a:endParaRPr>
          </a:p>
          <a:p>
            <a:pPr marL="0" marR="0" lvl="0" indent="0" algn="l" defTabSz="914400" rtl="0" eaLnBrk="1" fontAlgn="auto" latinLnBrk="0" hangingPunct="1">
              <a:lnSpc>
                <a:spcPct val="125000"/>
              </a:lnSpc>
              <a:spcBef>
                <a:spcPts val="0"/>
              </a:spcBef>
              <a:spcAft>
                <a:spcPts val="0"/>
              </a:spcAft>
              <a:buClr>
                <a:prstClr val="white"/>
              </a:buClr>
              <a:buSzPct val="200000"/>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285750" marR="0" lvl="0" indent="-285750" fontAlgn="auto">
              <a:lnSpc>
                <a:spcPct val="150000"/>
              </a:lnSpc>
              <a:spcBef>
                <a:spcPts val="0"/>
              </a:spcBef>
              <a:spcAft>
                <a:spcPts val="0"/>
              </a:spcAft>
              <a:buClr>
                <a:prstClr val="white"/>
              </a:buClr>
              <a:buSzPct val="160000"/>
              <a:buFont typeface="Wingdings" panose="05000000000000000000" pitchFamily="2" charset="2"/>
              <a:buChar char="Ø"/>
              <a:tabLst/>
              <a:defRPr/>
            </a:pPr>
            <a:r>
              <a:rPr lang="zh-CN" altLang="zh-CN" sz="2000" b="1" dirty="0">
                <a:solidFill>
                  <a:prstClr val="white">
                    <a:lumMod val="95000"/>
                  </a:prstClr>
                </a:solidFill>
                <a:latin typeface="华文楷体" panose="02010600040101010101" pitchFamily="2" charset="-122"/>
                <a:ea typeface="华文楷体" panose="02010600040101010101" pitchFamily="2" charset="-122"/>
              </a:rPr>
              <a:t>从</a:t>
            </a:r>
            <a:r>
              <a:rPr lang="zh-CN" altLang="en-US" sz="2000" b="1" dirty="0">
                <a:solidFill>
                  <a:prstClr val="white">
                    <a:lumMod val="95000"/>
                  </a:prstClr>
                </a:solidFill>
                <a:latin typeface="华文楷体" panose="02010600040101010101" pitchFamily="2" charset="-122"/>
                <a:ea typeface="华文楷体" panose="02010600040101010101" pitchFamily="2" charset="-122"/>
              </a:rPr>
              <a:t>各专业人才</a:t>
            </a:r>
            <a:r>
              <a:rPr lang="zh-CN" altLang="zh-CN" sz="2000" b="1" dirty="0">
                <a:solidFill>
                  <a:prstClr val="white">
                    <a:lumMod val="95000"/>
                  </a:prstClr>
                </a:solidFill>
                <a:latin typeface="华文楷体" panose="02010600040101010101" pitchFamily="2" charset="-122"/>
                <a:ea typeface="华文楷体" panose="02010600040101010101" pitchFamily="2" charset="-122"/>
              </a:rPr>
              <a:t>的当前平均收入水平</a:t>
            </a:r>
            <a:r>
              <a:rPr lang="zh-CN" altLang="en-US" sz="2000" b="1" dirty="0">
                <a:solidFill>
                  <a:prstClr val="white">
                    <a:lumMod val="95000"/>
                  </a:prstClr>
                </a:solidFill>
                <a:latin typeface="华文楷体" panose="02010600040101010101" pitchFamily="2" charset="-122"/>
                <a:ea typeface="华文楷体" panose="02010600040101010101" pitchFamily="2" charset="-122"/>
              </a:rPr>
              <a:t>来看</a:t>
            </a:r>
            <a:endParaRPr lang="en-US" altLang="zh-CN" sz="2000" b="1" dirty="0">
              <a:solidFill>
                <a:prstClr val="white">
                  <a:lumMod val="95000"/>
                </a:prstClr>
              </a:solidFill>
              <a:latin typeface="华文楷体" panose="02010600040101010101" pitchFamily="2" charset="-122"/>
              <a:ea typeface="华文楷体" panose="02010600040101010101" pitchFamily="2" charset="-122"/>
            </a:endParaRPr>
          </a:p>
          <a:p>
            <a:pPr marR="0" lvl="0" indent="0" fontAlgn="auto">
              <a:lnSpc>
                <a:spcPct val="125000"/>
              </a:lnSpc>
              <a:spcBef>
                <a:spcPts val="0"/>
              </a:spcBef>
              <a:spcAft>
                <a:spcPts val="0"/>
              </a:spcAft>
              <a:buClr>
                <a:prstClr val="white"/>
              </a:buClr>
              <a:buSzPct val="200000"/>
              <a:buFontTx/>
              <a:buNone/>
              <a:tabLst/>
              <a:defRPr/>
            </a:pPr>
            <a:r>
              <a:rPr lang="zh-CN" altLang="zh-CN" dirty="0">
                <a:solidFill>
                  <a:schemeClr val="bg1">
                    <a:lumMod val="95000"/>
                  </a:schemeClr>
                </a:solidFill>
                <a:latin typeface="+mn-ea"/>
              </a:rPr>
              <a:t>当前收入</a:t>
            </a:r>
            <a:r>
              <a:rPr lang="zh-CN" altLang="en-US" dirty="0">
                <a:solidFill>
                  <a:schemeClr val="bg1">
                    <a:lumMod val="95000"/>
                  </a:schemeClr>
                </a:solidFill>
                <a:latin typeface="+mn-ea"/>
              </a:rPr>
              <a:t>较</a:t>
            </a:r>
            <a:r>
              <a:rPr lang="zh-CN" altLang="zh-CN" dirty="0">
                <a:solidFill>
                  <a:schemeClr val="bg1">
                    <a:lumMod val="95000"/>
                  </a:schemeClr>
                </a:solidFill>
                <a:latin typeface="+mn-ea"/>
              </a:rPr>
              <a:t>高的专业</a:t>
            </a:r>
            <a:r>
              <a:rPr lang="zh-CN" altLang="en-US" dirty="0">
                <a:solidFill>
                  <a:schemeClr val="bg1">
                    <a:lumMod val="95000"/>
                  </a:schemeClr>
                </a:solidFill>
                <a:latin typeface="+mn-ea"/>
              </a:rPr>
              <a:t>有</a:t>
            </a:r>
            <a:r>
              <a:rPr lang="zh-CN" altLang="zh-CN" dirty="0">
                <a:solidFill>
                  <a:schemeClr val="bg1">
                    <a:lumMod val="95000"/>
                  </a:schemeClr>
                </a:solidFill>
                <a:latin typeface="+mn-ea"/>
              </a:rPr>
              <a:t>信息科学技术，计算机科学与技术、电子信息科学与技术，</a:t>
            </a:r>
            <a:r>
              <a:rPr lang="zh-CN" altLang="en-US" dirty="0">
                <a:solidFill>
                  <a:schemeClr val="bg1">
                    <a:lumMod val="95000"/>
                  </a:schemeClr>
                </a:solidFill>
                <a:latin typeface="+mn-ea"/>
              </a:rPr>
              <a:t>而</a:t>
            </a:r>
            <a:r>
              <a:rPr lang="zh-CN" altLang="zh-CN" dirty="0">
                <a:solidFill>
                  <a:schemeClr val="bg1">
                    <a:lumMod val="95000"/>
                  </a:schemeClr>
                </a:solidFill>
                <a:latin typeface="+mn-ea"/>
              </a:rPr>
              <a:t>材料工程、机电、机械工程类专业背景的人才，在前</a:t>
            </a:r>
            <a:r>
              <a:rPr lang="en-US" altLang="zh-CN" dirty="0">
                <a:solidFill>
                  <a:schemeClr val="bg1">
                    <a:lumMod val="95000"/>
                  </a:schemeClr>
                </a:solidFill>
                <a:latin typeface="+mn-ea"/>
              </a:rPr>
              <a:t>30</a:t>
            </a:r>
            <a:r>
              <a:rPr lang="zh-CN" altLang="zh-CN" dirty="0">
                <a:solidFill>
                  <a:schemeClr val="bg1">
                    <a:lumMod val="95000"/>
                  </a:schemeClr>
                </a:solidFill>
                <a:latin typeface="+mn-ea"/>
              </a:rPr>
              <a:t>位专业中的薪酬排名相对靠后。</a:t>
            </a:r>
            <a:endParaRPr lang="en-US" altLang="zh-CN" dirty="0">
              <a:solidFill>
                <a:schemeClr val="bg1">
                  <a:lumMod val="95000"/>
                </a:schemeClr>
              </a:solidFill>
              <a:latin typeface="+mn-ea"/>
            </a:endParaRPr>
          </a:p>
        </p:txBody>
      </p:sp>
      <p:pic>
        <p:nvPicPr>
          <p:cNvPr id="7" name="图片 6">
            <a:extLst>
              <a:ext uri="{FF2B5EF4-FFF2-40B4-BE49-F238E27FC236}">
                <a16:creationId xmlns:a16="http://schemas.microsoft.com/office/drawing/2014/main" id="{C6FA938D-9802-45DB-B39A-11A84560E65D}"/>
              </a:ext>
            </a:extLst>
          </p:cNvPr>
          <p:cNvPicPr/>
          <p:nvPr/>
        </p:nvPicPr>
        <p:blipFill rotWithShape="1">
          <a:blip r:embed="rId4">
            <a:extLst>
              <a:ext uri="{28A0092B-C50C-407E-A947-70E740481C1C}">
                <a14:useLocalDpi xmlns:a14="http://schemas.microsoft.com/office/drawing/2010/main" val="0"/>
              </a:ext>
            </a:extLst>
          </a:blip>
          <a:srcRect l="7375" t="4180" r="4118" b="9914"/>
          <a:stretch/>
        </p:blipFill>
        <p:spPr bwMode="auto">
          <a:xfrm>
            <a:off x="190550" y="1356614"/>
            <a:ext cx="6768752" cy="4088610"/>
          </a:xfrm>
          <a:prstGeom prst="rect">
            <a:avLst/>
          </a:prstGeom>
          <a:noFill/>
        </p:spPr>
      </p:pic>
      <p:sp>
        <p:nvSpPr>
          <p:cNvPr id="2" name="文本框 1">
            <a:extLst>
              <a:ext uri="{FF2B5EF4-FFF2-40B4-BE49-F238E27FC236}">
                <a16:creationId xmlns:a16="http://schemas.microsoft.com/office/drawing/2014/main" id="{AF41AD43-1D8D-4962-A70E-38A7E89306B6}"/>
              </a:ext>
            </a:extLst>
          </p:cNvPr>
          <p:cNvSpPr txBox="1"/>
          <p:nvPr/>
        </p:nvSpPr>
        <p:spPr>
          <a:xfrm>
            <a:off x="946634" y="5799747"/>
            <a:ext cx="5256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拥有信息技术热门技能 的存量人才所学专业</a:t>
            </a: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TOP30</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68A35885-ECB0-4E1F-9173-1DE2794024B6}"/>
              </a:ext>
            </a:extLst>
          </p:cNvPr>
          <p:cNvSpPr txBox="1"/>
          <p:nvPr/>
        </p:nvSpPr>
        <p:spPr>
          <a:xfrm>
            <a:off x="984886" y="341885"/>
            <a:ext cx="2306418"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 就业前景</a:t>
            </a:r>
            <a:endPar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98325991"/>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l="-8000" r="-8000"/>
          </a:stretch>
        </a:blipFill>
        <a:effectLst/>
      </p:bgPr>
    </p:bg>
    <p:spTree>
      <p:nvGrpSpPr>
        <p:cNvPr id="1" name=""/>
        <p:cNvGrpSpPr/>
        <p:nvPr/>
      </p:nvGrpSpPr>
      <p:grpSpPr>
        <a:xfrm>
          <a:off x="0" y="0"/>
          <a:ext cx="0" cy="0"/>
          <a:chOff x="0" y="0"/>
          <a:chExt cx="0" cy="0"/>
        </a:xfrm>
      </p:grpSpPr>
      <p:sp>
        <p:nvSpPr>
          <p:cNvPr id="17" name="PA_文本框 16"/>
          <p:cNvSpPr txBox="1"/>
          <p:nvPr>
            <p:custDataLst>
              <p:tags r:id="rId1"/>
            </p:custDataLst>
          </p:nvPr>
        </p:nvSpPr>
        <p:spPr>
          <a:xfrm>
            <a:off x="1378682" y="2348880"/>
            <a:ext cx="943304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600" dirty="0">
                <a:solidFill>
                  <a:prstClr val="white">
                    <a:lumMod val="95000"/>
                  </a:prstClr>
                </a:solidFill>
                <a:latin typeface="华光行楷_CNKI" panose="02000500000000000000" pitchFamily="2" charset="-122"/>
                <a:ea typeface="华光行楷_CNKI" panose="02000500000000000000" pitchFamily="2" charset="-122"/>
              </a:rPr>
              <a:t>行业发展前景</a:t>
            </a:r>
            <a:endParaRPr kumimoji="0" lang="zh-CN" altLang="en-US" sz="9600" b="0" i="0" u="none" strike="noStrike" kern="1200" cap="none" spc="0" normalizeH="0" baseline="0" noProof="0" dirty="0">
              <a:ln>
                <a:noFill/>
              </a:ln>
              <a:solidFill>
                <a:prstClr val="white">
                  <a:lumMod val="95000"/>
                </a:prstClr>
              </a:solidFill>
              <a:effectLst/>
              <a:uLnTx/>
              <a:uFillTx/>
              <a:latin typeface="华光行楷_CNKI" panose="02000500000000000000" pitchFamily="2" charset="-122"/>
              <a:ea typeface="华光行楷_CNKI" panose="02000500000000000000" pitchFamily="2" charset="-122"/>
            </a:endParaRPr>
          </a:p>
        </p:txBody>
      </p:sp>
      <p:sp>
        <p:nvSpPr>
          <p:cNvPr id="20" name="PA_标题 4"/>
          <p:cNvSpPr txBox="1"/>
          <p:nvPr>
            <p:custDataLst>
              <p:tags r:id="rId2"/>
            </p:custDataLst>
          </p:nvPr>
        </p:nvSpPr>
        <p:spPr>
          <a:xfrm>
            <a:off x="4150990" y="4013656"/>
            <a:ext cx="4230309" cy="3687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j-cs"/>
              </a:rPr>
              <a:t>计算机科学与技术</a:t>
            </a:r>
          </a:p>
        </p:txBody>
      </p:sp>
      <p:sp>
        <p:nvSpPr>
          <p:cNvPr id="21" name="PA_任意多边形 10"/>
          <p:cNvSpPr>
            <a:spLocks noEditPoints="1"/>
          </p:cNvSpPr>
          <p:nvPr>
            <p:custDataLst>
              <p:tags r:id="rId3"/>
            </p:custDataLst>
          </p:nvPr>
        </p:nvSpPr>
        <p:spPr bwMode="auto">
          <a:xfrm>
            <a:off x="4655046" y="4070425"/>
            <a:ext cx="264564" cy="255248"/>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5320682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0" name="文本框 39"/>
          <p:cNvSpPr txBox="1"/>
          <p:nvPr/>
        </p:nvSpPr>
        <p:spPr>
          <a:xfrm>
            <a:off x="984886" y="341885"/>
            <a:ext cx="2306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lumMod val="95000"/>
                  </a:prstClr>
                </a:solidFill>
                <a:effectLst/>
                <a:uLnTx/>
                <a:uFillTx/>
                <a:latin typeface="方正粗宋简体" panose="03000509000000000000" pitchFamily="65" charset="-122"/>
                <a:ea typeface="方正粗宋简体" panose="03000509000000000000" pitchFamily="65" charset="-122"/>
                <a:cs typeface="+mn-cs"/>
                <a:sym typeface="Arial" panose="020B0604020202020204" pitchFamily="34" charset="0"/>
              </a:rPr>
              <a:t>小组分工</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文本框 2">
            <a:extLst>
              <a:ext uri="{FF2B5EF4-FFF2-40B4-BE49-F238E27FC236}">
                <a16:creationId xmlns:a16="http://schemas.microsoft.com/office/drawing/2014/main" id="{ED7988A7-7A81-46A1-8FAD-A730B0CA80F2}"/>
              </a:ext>
            </a:extLst>
          </p:cNvPr>
          <p:cNvSpPr txBox="1"/>
          <p:nvPr/>
        </p:nvSpPr>
        <p:spPr>
          <a:xfrm>
            <a:off x="1522698" y="1772816"/>
            <a:ext cx="9145016" cy="3078920"/>
          </a:xfrm>
          <a:prstGeom prst="rect">
            <a:avLst/>
          </a:prstGeom>
          <a:noFill/>
        </p:spPr>
        <p:txBody>
          <a:bodyPr wrap="square" rtlCol="0">
            <a:spAutoFit/>
          </a:bodyPr>
          <a:lstStyle/>
          <a:p>
            <a:pPr>
              <a:lnSpc>
                <a:spcPct val="200000"/>
              </a:lnSpc>
            </a:pPr>
            <a:r>
              <a:rPr lang="zh-CN" altLang="en-US" sz="2000" dirty="0">
                <a:solidFill>
                  <a:schemeClr val="bg1"/>
                </a:solidFill>
              </a:rPr>
              <a:t>孙健恺：任务分配，</a:t>
            </a:r>
            <a:r>
              <a:rPr lang="en-US" altLang="zh-CN" sz="2000" dirty="0">
                <a:solidFill>
                  <a:schemeClr val="bg1"/>
                </a:solidFill>
              </a:rPr>
              <a:t>PPT</a:t>
            </a:r>
            <a:r>
              <a:rPr lang="zh-CN" altLang="en-US" sz="2000" dirty="0">
                <a:solidFill>
                  <a:schemeClr val="bg1"/>
                </a:solidFill>
              </a:rPr>
              <a:t>整合</a:t>
            </a:r>
            <a:endParaRPr lang="en-US" altLang="zh-CN" sz="2000" dirty="0">
              <a:solidFill>
                <a:schemeClr val="bg1"/>
              </a:solidFill>
            </a:endParaRPr>
          </a:p>
          <a:p>
            <a:pPr>
              <a:lnSpc>
                <a:spcPct val="200000"/>
              </a:lnSpc>
            </a:pPr>
            <a:r>
              <a:rPr lang="zh-CN" altLang="en-US" sz="2000" dirty="0">
                <a:solidFill>
                  <a:schemeClr val="bg1"/>
                </a:solidFill>
              </a:rPr>
              <a:t>周心宇：资料整合与调研报告撰写</a:t>
            </a:r>
            <a:endParaRPr lang="en-US" altLang="zh-CN" sz="2000" dirty="0">
              <a:solidFill>
                <a:schemeClr val="bg1"/>
              </a:solidFill>
            </a:endParaRPr>
          </a:p>
          <a:p>
            <a:pPr>
              <a:lnSpc>
                <a:spcPct val="200000"/>
              </a:lnSpc>
            </a:pPr>
            <a:r>
              <a:rPr lang="zh-CN" altLang="en-US" sz="2000" dirty="0">
                <a:solidFill>
                  <a:schemeClr val="bg1"/>
                </a:solidFill>
              </a:rPr>
              <a:t>贾卓多杰，陈德创：演讲</a:t>
            </a:r>
            <a:endParaRPr lang="en-US" altLang="zh-CN" sz="2000" dirty="0">
              <a:solidFill>
                <a:schemeClr val="bg1"/>
              </a:solidFill>
            </a:endParaRPr>
          </a:p>
          <a:p>
            <a:pPr>
              <a:lnSpc>
                <a:spcPct val="200000"/>
              </a:lnSpc>
            </a:pPr>
            <a:r>
              <a:rPr lang="zh-CN" altLang="en-US" sz="2000" dirty="0">
                <a:solidFill>
                  <a:schemeClr val="bg1"/>
                </a:solidFill>
              </a:rPr>
              <a:t>胡波，王帅博，杨权：资料搜集</a:t>
            </a:r>
            <a:endParaRPr lang="en-US" altLang="zh-CN" sz="2000" dirty="0">
              <a:solidFill>
                <a:schemeClr val="bg1"/>
              </a:solidFill>
            </a:endParaRPr>
          </a:p>
          <a:p>
            <a:pPr>
              <a:lnSpc>
                <a:spcPct val="200000"/>
              </a:lnSpc>
            </a:pPr>
            <a:r>
              <a:rPr lang="zh-CN" altLang="en-US" sz="2000" dirty="0">
                <a:solidFill>
                  <a:schemeClr val="bg1"/>
                </a:solidFill>
              </a:rPr>
              <a:t>邢朝阳，樊卫华，蔡云舒，张可欣，薛舒霖：</a:t>
            </a:r>
            <a:r>
              <a:rPr lang="en-US" altLang="zh-CN" sz="2000" dirty="0">
                <a:solidFill>
                  <a:schemeClr val="bg1"/>
                </a:solidFill>
              </a:rPr>
              <a:t>PPT</a:t>
            </a:r>
            <a:r>
              <a:rPr lang="zh-CN" altLang="en-US" sz="2000" dirty="0">
                <a:solidFill>
                  <a:schemeClr val="bg1"/>
                </a:solidFill>
              </a:rPr>
              <a:t>制作</a:t>
            </a:r>
            <a:endParaRPr lang="zh-CN" altLang="en-US" dirty="0">
              <a:solidFill>
                <a:schemeClr val="bg1"/>
              </a:solidFill>
            </a:endParaRPr>
          </a:p>
        </p:txBody>
      </p:sp>
    </p:spTree>
    <p:extLst>
      <p:ext uri="{BB962C8B-B14F-4D97-AF65-F5344CB8AC3E}">
        <p14:creationId xmlns:p14="http://schemas.microsoft.com/office/powerpoint/2010/main" val="426960018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0" name="文本框 39"/>
          <p:cNvSpPr txBox="1"/>
          <p:nvPr/>
        </p:nvSpPr>
        <p:spPr>
          <a:xfrm>
            <a:off x="984885" y="341630"/>
            <a:ext cx="274891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行业发展前景</a:t>
            </a: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6388" name="Group 4"/>
          <p:cNvGrpSpPr/>
          <p:nvPr/>
        </p:nvGrpSpPr>
        <p:grpSpPr bwMode="auto">
          <a:xfrm>
            <a:off x="3778250" y="976313"/>
            <a:ext cx="5199063" cy="1377950"/>
            <a:chOff x="0" y="0"/>
            <a:chExt cx="5198302" cy="1377864"/>
          </a:xfrm>
        </p:grpSpPr>
        <p:sp>
          <p:nvSpPr>
            <p:cNvPr id="16395" name="单圆角矩形 5"/>
            <p:cNvSpPr/>
            <p:nvPr/>
          </p:nvSpPr>
          <p:spPr bwMode="auto">
            <a:xfrm>
              <a:off x="0" y="436743"/>
              <a:ext cx="5198302" cy="941121"/>
            </a:xfrm>
            <a:custGeom>
              <a:avLst/>
              <a:gdLst>
                <a:gd name="T0" fmla="*/ 0 w 5198302"/>
                <a:gd name="T1" fmla="*/ 0 h 941121"/>
                <a:gd name="T2" fmla="*/ 5041445 w 5198302"/>
                <a:gd name="T3" fmla="*/ 0 h 941121"/>
                <a:gd name="T4" fmla="*/ 5198302 w 5198302"/>
                <a:gd name="T5" fmla="*/ 156857 h 941121"/>
                <a:gd name="T6" fmla="*/ 5198302 w 5198302"/>
                <a:gd name="T7" fmla="*/ 941121 h 941121"/>
                <a:gd name="T8" fmla="*/ 0 w 5198302"/>
                <a:gd name="T9" fmla="*/ 941121 h 941121"/>
                <a:gd name="T10" fmla="*/ 0 w 5198302"/>
                <a:gd name="T11" fmla="*/ 0 h 941121"/>
                <a:gd name="T12" fmla="*/ 0 60000 65536"/>
                <a:gd name="T13" fmla="*/ 0 60000 65536"/>
                <a:gd name="T14" fmla="*/ 0 60000 65536"/>
                <a:gd name="T15" fmla="*/ 0 60000 65536"/>
                <a:gd name="T16" fmla="*/ 0 60000 65536"/>
                <a:gd name="T17" fmla="*/ 0 60000 65536"/>
                <a:gd name="T18" fmla="*/ 0 w 5198302"/>
                <a:gd name="T19" fmla="*/ 0 h 941121"/>
                <a:gd name="T20" fmla="*/ 5198302 w 5198302"/>
                <a:gd name="T21" fmla="*/ 941121 h 941121"/>
              </a:gdLst>
              <a:ahLst/>
              <a:cxnLst>
                <a:cxn ang="T12">
                  <a:pos x="T0" y="T1"/>
                </a:cxn>
                <a:cxn ang="T13">
                  <a:pos x="T2" y="T3"/>
                </a:cxn>
                <a:cxn ang="T14">
                  <a:pos x="T4" y="T5"/>
                </a:cxn>
                <a:cxn ang="T15">
                  <a:pos x="T6" y="T7"/>
                </a:cxn>
                <a:cxn ang="T16">
                  <a:pos x="T8" y="T9"/>
                </a:cxn>
                <a:cxn ang="T17">
                  <a:pos x="T10" y="T11"/>
                </a:cxn>
              </a:cxnLst>
              <a:rect l="T18" t="T19" r="T20" b="T21"/>
              <a:pathLst>
                <a:path w="5198302" h="941121">
                  <a:moveTo>
                    <a:pt x="0" y="0"/>
                  </a:moveTo>
                  <a:lnTo>
                    <a:pt x="5041445" y="0"/>
                  </a:lnTo>
                  <a:cubicBezTo>
                    <a:pt x="5128075" y="0"/>
                    <a:pt x="5198302" y="70227"/>
                    <a:pt x="5198302" y="156857"/>
                  </a:cubicBezTo>
                  <a:lnTo>
                    <a:pt x="5198302" y="941121"/>
                  </a:lnTo>
                  <a:lnTo>
                    <a:pt x="0" y="941121"/>
                  </a:lnTo>
                  <a:lnTo>
                    <a:pt x="0" y="0"/>
                  </a:lnTo>
                  <a:close/>
                </a:path>
              </a:pathLst>
            </a:custGeom>
            <a:solidFill>
              <a:schemeClr val="bg1">
                <a:alpha val="10000"/>
              </a:schemeClr>
            </a:solidFill>
            <a:ln w="12700">
              <a:solidFill>
                <a:schemeClr val="bg1"/>
              </a:solidFill>
              <a:miter lim="800000"/>
            </a:ln>
          </p:spPr>
          <p:txBody>
            <a:bodyPr anchor="ct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457200" algn="l" defTabSz="914400" rtl="0" eaLnBrk="1" fontAlgn="auto" latinLnBrk="0" hangingPunct="1">
                <a:lnSpc>
                  <a:spcPct val="150000"/>
                </a:lnSpc>
                <a:spcBef>
                  <a:spcPct val="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a:ln>
                    <a:noFill/>
                  </a:ln>
                  <a:solidFill>
                    <a:srgbClr val="31CBA6"/>
                  </a:solidFill>
                  <a:effectLst/>
                  <a:uLnTx/>
                  <a:uFillTx/>
                  <a:latin typeface="微软雅黑 Light" panose="020B0502040204020203" charset="-122"/>
                  <a:ea typeface="微软雅黑 Light" panose="020B0502040204020203" charset="-122"/>
                  <a:cs typeface="+mn-cs"/>
                </a:rPr>
                <a:t>   </a:t>
              </a:r>
              <a:r>
                <a:rPr kumimoji="0" lang="zh-CN" altLang="en-US" sz="2800" b="0" i="0" u="none" strike="noStrike" kern="1200" cap="none" spc="0" normalizeH="0" baseline="0" noProof="0">
                  <a:ln>
                    <a:noFill/>
                  </a:ln>
                  <a:solidFill>
                    <a:srgbClr val="31CBA6"/>
                  </a:solidFill>
                  <a:effectLst/>
                  <a:uLnTx/>
                  <a:uFillTx/>
                  <a:latin typeface="微软雅黑 Light" panose="020B0502040204020203" charset="-122"/>
                  <a:ea typeface="微软雅黑 Light" panose="020B0502040204020203" charset="-122"/>
                  <a:cs typeface="+mn-cs"/>
                </a:rPr>
                <a:t>计算机行业今年的营收</a:t>
              </a:r>
            </a:p>
          </p:txBody>
        </p:sp>
        <p:sp>
          <p:nvSpPr>
            <p:cNvPr id="16396" name="矩形 17"/>
            <p:cNvSpPr>
              <a:spLocks noChangeArrowheads="1"/>
            </p:cNvSpPr>
            <p:nvPr/>
          </p:nvSpPr>
          <p:spPr bwMode="auto">
            <a:xfrm>
              <a:off x="0" y="0"/>
              <a:ext cx="1302708" cy="438414"/>
            </a:xfrm>
            <a:prstGeom prst="rect">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grpSp>
      <p:grpSp>
        <p:nvGrpSpPr>
          <p:cNvPr id="16391" name="Group 7"/>
          <p:cNvGrpSpPr/>
          <p:nvPr/>
        </p:nvGrpSpPr>
        <p:grpSpPr bwMode="auto">
          <a:xfrm>
            <a:off x="3778250" y="2757488"/>
            <a:ext cx="5199063" cy="1606550"/>
            <a:chOff x="0" y="0"/>
            <a:chExt cx="5198302" cy="1606673"/>
          </a:xfrm>
        </p:grpSpPr>
        <p:sp>
          <p:nvSpPr>
            <p:cNvPr id="16393" name="单圆角矩形 18"/>
            <p:cNvSpPr/>
            <p:nvPr/>
          </p:nvSpPr>
          <p:spPr bwMode="auto">
            <a:xfrm flipH="1">
              <a:off x="0" y="436743"/>
              <a:ext cx="5198302" cy="1169930"/>
            </a:xfrm>
            <a:custGeom>
              <a:avLst/>
              <a:gdLst>
                <a:gd name="T0" fmla="*/ 0 w 5198302"/>
                <a:gd name="T1" fmla="*/ 0 h 1169930"/>
                <a:gd name="T2" fmla="*/ 5003310 w 5198302"/>
                <a:gd name="T3" fmla="*/ 0 h 1169930"/>
                <a:gd name="T4" fmla="*/ 5198302 w 5198302"/>
                <a:gd name="T5" fmla="*/ 194992 h 1169930"/>
                <a:gd name="T6" fmla="*/ 5198302 w 5198302"/>
                <a:gd name="T7" fmla="*/ 1169930 h 1169930"/>
                <a:gd name="T8" fmla="*/ 0 w 5198302"/>
                <a:gd name="T9" fmla="*/ 1169930 h 1169930"/>
                <a:gd name="T10" fmla="*/ 0 w 5198302"/>
                <a:gd name="T11" fmla="*/ 0 h 1169930"/>
                <a:gd name="T12" fmla="*/ 0 60000 65536"/>
                <a:gd name="T13" fmla="*/ 0 60000 65536"/>
                <a:gd name="T14" fmla="*/ 0 60000 65536"/>
                <a:gd name="T15" fmla="*/ 0 60000 65536"/>
                <a:gd name="T16" fmla="*/ 0 60000 65536"/>
                <a:gd name="T17" fmla="*/ 0 60000 65536"/>
                <a:gd name="T18" fmla="*/ 0 w 5198302"/>
                <a:gd name="T19" fmla="*/ 0 h 1169930"/>
                <a:gd name="T20" fmla="*/ 5198302 w 5198302"/>
                <a:gd name="T21" fmla="*/ 1169930 h 1169930"/>
              </a:gdLst>
              <a:ahLst/>
              <a:cxnLst>
                <a:cxn ang="T12">
                  <a:pos x="T0" y="T1"/>
                </a:cxn>
                <a:cxn ang="T13">
                  <a:pos x="T2" y="T3"/>
                </a:cxn>
                <a:cxn ang="T14">
                  <a:pos x="T4" y="T5"/>
                </a:cxn>
                <a:cxn ang="T15">
                  <a:pos x="T6" y="T7"/>
                </a:cxn>
                <a:cxn ang="T16">
                  <a:pos x="T8" y="T9"/>
                </a:cxn>
                <a:cxn ang="T17">
                  <a:pos x="T10" y="T11"/>
                </a:cxn>
              </a:cxnLst>
              <a:rect l="T18" t="T19" r="T20" b="T21"/>
              <a:pathLst>
                <a:path w="5198302" h="1169930">
                  <a:moveTo>
                    <a:pt x="0" y="0"/>
                  </a:moveTo>
                  <a:lnTo>
                    <a:pt x="5003310" y="0"/>
                  </a:lnTo>
                  <a:cubicBezTo>
                    <a:pt x="5111001" y="0"/>
                    <a:pt x="5198302" y="87301"/>
                    <a:pt x="5198302" y="194992"/>
                  </a:cubicBezTo>
                  <a:lnTo>
                    <a:pt x="5198302" y="1169930"/>
                  </a:lnTo>
                  <a:lnTo>
                    <a:pt x="0" y="1169930"/>
                  </a:lnTo>
                  <a:lnTo>
                    <a:pt x="0" y="0"/>
                  </a:lnTo>
                  <a:close/>
                </a:path>
              </a:pathLst>
            </a:custGeom>
            <a:solidFill>
              <a:schemeClr val="bg1">
                <a:alpha val="10000"/>
              </a:schemeClr>
            </a:solidFill>
            <a:ln w="12700">
              <a:solidFill>
                <a:schemeClr val="bg1"/>
              </a:solidFill>
              <a:miter lim="800000"/>
            </a:ln>
          </p:spPr>
          <p:txBody>
            <a:bodyPr anchor="ct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457200" algn="l" defTabSz="914400" rtl="0" eaLnBrk="1" fontAlgn="auto" latinLnBrk="0" hangingPunct="1">
                <a:lnSpc>
                  <a:spcPct val="150000"/>
                </a:lnSpc>
                <a:spcBef>
                  <a:spcPct val="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a:ln>
                    <a:noFill/>
                  </a:ln>
                  <a:solidFill>
                    <a:srgbClr val="31CBA6"/>
                  </a:solidFill>
                  <a:effectLst/>
                  <a:uLnTx/>
                  <a:uFillTx/>
                  <a:latin typeface="微软雅黑 Light" panose="020B0502040204020203" charset="-122"/>
                  <a:ea typeface="微软雅黑 Light" panose="020B0502040204020203" charset="-122"/>
                  <a:cs typeface="+mn-cs"/>
                </a:rPr>
                <a:t>      </a:t>
              </a:r>
              <a:r>
                <a:rPr kumimoji="0" lang="zh-CN" altLang="en-US" sz="2800" b="0" i="0" u="none" strike="noStrike" kern="1200" cap="none" spc="0" normalizeH="0" baseline="0" noProof="0">
                  <a:ln>
                    <a:noFill/>
                  </a:ln>
                  <a:solidFill>
                    <a:srgbClr val="31CBA6"/>
                  </a:solidFill>
                  <a:effectLst/>
                  <a:uLnTx/>
                  <a:uFillTx/>
                  <a:latin typeface="微软雅黑 Light" panose="020B0502040204020203" charset="-122"/>
                  <a:ea typeface="微软雅黑 Light" panose="020B0502040204020203" charset="-122"/>
                  <a:cs typeface="+mn-cs"/>
                </a:rPr>
                <a:t>计算机发展的趋势</a:t>
              </a:r>
            </a:p>
          </p:txBody>
        </p:sp>
        <p:sp>
          <p:nvSpPr>
            <p:cNvPr id="7" name="矩形 19"/>
            <p:cNvSpPr>
              <a:spLocks noChangeArrowheads="1"/>
            </p:cNvSpPr>
            <p:nvPr/>
          </p:nvSpPr>
          <p:spPr bwMode="auto">
            <a:xfrm>
              <a:off x="3895594" y="0"/>
              <a:ext cx="1302708" cy="438414"/>
            </a:xfrm>
            <a:prstGeom prst="rect">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grpSp>
      <p:grpSp>
        <p:nvGrpSpPr>
          <p:cNvPr id="16394" name="Group 10"/>
          <p:cNvGrpSpPr/>
          <p:nvPr/>
        </p:nvGrpSpPr>
        <p:grpSpPr bwMode="auto">
          <a:xfrm>
            <a:off x="3778250" y="4765675"/>
            <a:ext cx="5199063" cy="1379538"/>
            <a:chOff x="0" y="0"/>
            <a:chExt cx="5198302" cy="1379535"/>
          </a:xfrm>
        </p:grpSpPr>
        <p:sp>
          <p:nvSpPr>
            <p:cNvPr id="8" name="矩形 21"/>
            <p:cNvSpPr>
              <a:spLocks noChangeArrowheads="1"/>
            </p:cNvSpPr>
            <p:nvPr/>
          </p:nvSpPr>
          <p:spPr bwMode="auto">
            <a:xfrm>
              <a:off x="0" y="0"/>
              <a:ext cx="1302708" cy="438414"/>
            </a:xfrm>
            <a:prstGeom prst="rect">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微软雅黑 Light" panose="020B0502040204020203" charset="-122"/>
                <a:ea typeface="微软雅黑 Light" panose="020B0502040204020203" charset="-122"/>
                <a:cs typeface="+mn-cs"/>
              </a:endParaRPr>
            </a:p>
          </p:txBody>
        </p:sp>
        <p:sp>
          <p:nvSpPr>
            <p:cNvPr id="16392" name="单圆角矩形 27"/>
            <p:cNvSpPr/>
            <p:nvPr/>
          </p:nvSpPr>
          <p:spPr bwMode="auto">
            <a:xfrm>
              <a:off x="0" y="438414"/>
              <a:ext cx="5198302" cy="941121"/>
            </a:xfrm>
            <a:custGeom>
              <a:avLst/>
              <a:gdLst>
                <a:gd name="T0" fmla="*/ 0 w 5198302"/>
                <a:gd name="T1" fmla="*/ 0 h 941121"/>
                <a:gd name="T2" fmla="*/ 5041445 w 5198302"/>
                <a:gd name="T3" fmla="*/ 0 h 941121"/>
                <a:gd name="T4" fmla="*/ 5198302 w 5198302"/>
                <a:gd name="T5" fmla="*/ 156857 h 941121"/>
                <a:gd name="T6" fmla="*/ 5198302 w 5198302"/>
                <a:gd name="T7" fmla="*/ 941121 h 941121"/>
                <a:gd name="T8" fmla="*/ 0 w 5198302"/>
                <a:gd name="T9" fmla="*/ 941121 h 941121"/>
                <a:gd name="T10" fmla="*/ 0 w 5198302"/>
                <a:gd name="T11" fmla="*/ 0 h 941121"/>
                <a:gd name="T12" fmla="*/ 0 60000 65536"/>
                <a:gd name="T13" fmla="*/ 0 60000 65536"/>
                <a:gd name="T14" fmla="*/ 0 60000 65536"/>
                <a:gd name="T15" fmla="*/ 0 60000 65536"/>
                <a:gd name="T16" fmla="*/ 0 60000 65536"/>
                <a:gd name="T17" fmla="*/ 0 60000 65536"/>
                <a:gd name="T18" fmla="*/ 0 w 5198302"/>
                <a:gd name="T19" fmla="*/ 0 h 941121"/>
                <a:gd name="T20" fmla="*/ 5198302 w 5198302"/>
                <a:gd name="T21" fmla="*/ 941121 h 941121"/>
              </a:gdLst>
              <a:ahLst/>
              <a:cxnLst>
                <a:cxn ang="T12">
                  <a:pos x="T0" y="T1"/>
                </a:cxn>
                <a:cxn ang="T13">
                  <a:pos x="T2" y="T3"/>
                </a:cxn>
                <a:cxn ang="T14">
                  <a:pos x="T4" y="T5"/>
                </a:cxn>
                <a:cxn ang="T15">
                  <a:pos x="T6" y="T7"/>
                </a:cxn>
                <a:cxn ang="T16">
                  <a:pos x="T8" y="T9"/>
                </a:cxn>
                <a:cxn ang="T17">
                  <a:pos x="T10" y="T11"/>
                </a:cxn>
              </a:cxnLst>
              <a:rect l="T18" t="T19" r="T20" b="T21"/>
              <a:pathLst>
                <a:path w="5198302" h="941121">
                  <a:moveTo>
                    <a:pt x="0" y="0"/>
                  </a:moveTo>
                  <a:lnTo>
                    <a:pt x="5041445" y="0"/>
                  </a:lnTo>
                  <a:cubicBezTo>
                    <a:pt x="5128075" y="0"/>
                    <a:pt x="5198302" y="70227"/>
                    <a:pt x="5198302" y="156857"/>
                  </a:cubicBezTo>
                  <a:lnTo>
                    <a:pt x="5198302" y="941121"/>
                  </a:lnTo>
                  <a:lnTo>
                    <a:pt x="0" y="941121"/>
                  </a:lnTo>
                  <a:lnTo>
                    <a:pt x="0" y="0"/>
                  </a:lnTo>
                  <a:close/>
                </a:path>
              </a:pathLst>
            </a:custGeom>
            <a:solidFill>
              <a:schemeClr val="bg1">
                <a:alpha val="10000"/>
              </a:schemeClr>
            </a:solidFill>
            <a:ln w="12700">
              <a:solidFill>
                <a:schemeClr val="bg1"/>
              </a:solidFill>
              <a:miter lim="800000"/>
            </a:ln>
          </p:spPr>
          <p:txBody>
            <a:bodyPr anchor="ct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457200" algn="l" defTabSz="914400" rtl="0" eaLnBrk="1" fontAlgn="auto" latinLnBrk="0" hangingPunct="1">
                <a:lnSpc>
                  <a:spcPct val="150000"/>
                </a:lnSpc>
                <a:spcBef>
                  <a:spcPct val="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rPr>
                <a:t>        </a:t>
              </a:r>
              <a:r>
                <a:rPr kumimoji="0" lang="zh-CN" altLang="en-US" sz="2800" b="0" i="0" u="none" strike="noStrike" kern="1200" cap="none" spc="0" normalizeH="0" baseline="0" noProof="0">
                  <a:ln>
                    <a:noFill/>
                  </a:ln>
                  <a:solidFill>
                    <a:srgbClr val="31CBA6"/>
                  </a:solidFill>
                  <a:effectLst/>
                  <a:uLnTx/>
                  <a:uFillTx/>
                  <a:latin typeface="微软雅黑 Light" panose="020B0502040204020203" charset="-122"/>
                  <a:ea typeface="微软雅黑 Light" panose="020B0502040204020203" charset="-122"/>
                  <a:cs typeface="+mn-cs"/>
                </a:rPr>
                <a:t>未来计算机的应用</a:t>
              </a:r>
            </a:p>
          </p:txBody>
        </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8" name="TextBox 27"/>
          <p:cNvSpPr txBox="1"/>
          <p:nvPr/>
        </p:nvSpPr>
        <p:spPr>
          <a:xfrm>
            <a:off x="1054735" y="1268730"/>
            <a:ext cx="4226560" cy="521970"/>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一、计算机行业近年营收</a:t>
            </a:r>
          </a:p>
        </p:txBody>
      </p:sp>
      <p:sp>
        <p:nvSpPr>
          <p:cNvPr id="40" name="文本框 39"/>
          <p:cNvSpPr txBox="1"/>
          <p:nvPr/>
        </p:nvSpPr>
        <p:spPr>
          <a:xfrm>
            <a:off x="984885" y="341630"/>
            <a:ext cx="286448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行业发展前景</a:t>
            </a: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TextBox 28"/>
          <p:cNvSpPr txBox="1"/>
          <p:nvPr/>
        </p:nvSpPr>
        <p:spPr>
          <a:xfrm>
            <a:off x="694606" y="2134235"/>
            <a:ext cx="5328592" cy="3477875"/>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rPr>
              <a:t>受新冠疫情影响，</a:t>
            </a:r>
            <a:r>
              <a:rPr kumimoji="0" lang="en-US" altLang="zh-CN" sz="20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rPr>
              <a:t>2020年上半年计算机行业实现营业收入3076.3亿元，同比增长6.6%，相较于2019年同期增长水平8.9%有所下滑。</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000" b="0" dirty="0">
              <a:solidFill>
                <a:prstClr val="white">
                  <a:lumMod val="95000"/>
                </a:prstClr>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rPr>
              <a:t>随着疫情影响的逐步消除，计算机行业营业收入迅速增长，2020年第二季度实现收入1826.3亿元，同比2019年第二季度实现增长20.4%</a:t>
            </a:r>
            <a:r>
              <a:rPr lang="zh-CN" altLang="en-US" sz="2000" b="0" dirty="0">
                <a:solidFill>
                  <a:prstClr val="white">
                    <a:lumMod val="95000"/>
                  </a:prstClr>
                </a:solidFill>
                <a:latin typeface="楷体" panose="02010609060101010101" pitchFamily="49" charset="-122"/>
                <a:ea typeface="楷体" panose="02010609060101010101" pitchFamily="49" charset="-122"/>
              </a:rPr>
              <a:t>。</a:t>
            </a:r>
            <a:r>
              <a:rPr kumimoji="0" lang="en-US" altLang="zh-CN" sz="2000" b="0" i="0" u="none" strike="noStrike" kern="1200" cap="none" spc="0" normalizeH="0" baseline="0" noProof="0" dirty="0" err="1">
                <a:ln>
                  <a:noFill/>
                </a:ln>
                <a:solidFill>
                  <a:prstClr val="white">
                    <a:lumMod val="95000"/>
                  </a:prstClr>
                </a:solidFill>
                <a:effectLst/>
                <a:uLnTx/>
                <a:uFillTx/>
                <a:latin typeface="楷体" panose="02010609060101010101" pitchFamily="49" charset="-122"/>
                <a:ea typeface="楷体" panose="02010609060101010101" pitchFamily="49" charset="-122"/>
                <a:sym typeface="+mn-ea"/>
              </a:rPr>
              <a:t>环比</a:t>
            </a:r>
            <a:r>
              <a:rPr kumimoji="0" lang="zh-CN" altLang="en-US" sz="20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sym typeface="+mn-ea"/>
              </a:rPr>
              <a:t>第一季度</a:t>
            </a:r>
            <a:r>
              <a:rPr kumimoji="0" lang="en-US" altLang="zh-CN" sz="20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sym typeface="+mn-ea"/>
              </a:rPr>
              <a:t>增长47.3%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sym typeface="+mn-ea"/>
              </a:rPr>
              <a:t>计算机行业营收稳步增长，逐渐摆脱了疫情影响，预计行业营收在未来会继续增长</a:t>
            </a:r>
          </a:p>
        </p:txBody>
      </p:sp>
      <p:pic>
        <p:nvPicPr>
          <p:cNvPr id="4" name="图片 3"/>
          <p:cNvPicPr>
            <a:picLocks noChangeAspect="1"/>
          </p:cNvPicPr>
          <p:nvPr>
            <p:custDataLst>
              <p:tags r:id="rId1"/>
            </p:custDataLst>
          </p:nvPr>
        </p:nvPicPr>
        <p:blipFill>
          <a:blip r:embed="rId5"/>
          <a:stretch>
            <a:fillRect/>
          </a:stretch>
        </p:blipFill>
        <p:spPr>
          <a:xfrm>
            <a:off x="6095206" y="1844824"/>
            <a:ext cx="5847435" cy="3672408"/>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六边形 4"/>
          <p:cNvSpPr/>
          <p:nvPr/>
        </p:nvSpPr>
        <p:spPr>
          <a:xfrm>
            <a:off x="1486694" y="2455312"/>
            <a:ext cx="3888432" cy="666047"/>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Freeform 31"/>
          <p:cNvSpPr/>
          <p:nvPr/>
        </p:nvSpPr>
        <p:spPr>
          <a:xfrm>
            <a:off x="6171943" y="4618863"/>
            <a:ext cx="149224" cy="149224"/>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noFill/>
          <a:ln w="9525">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431" tIns="184431" rIns="184431" bIns="184431"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endParaRPr kumimoji="0" lang="en-US" sz="22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11" name="TextBox 10"/>
          <p:cNvSpPr txBox="1"/>
          <p:nvPr/>
        </p:nvSpPr>
        <p:spPr>
          <a:xfrm>
            <a:off x="6372678" y="2713724"/>
            <a:ext cx="5195136" cy="689612"/>
          </a:xfrm>
          <a:prstGeom prst="rect">
            <a:avLst/>
          </a:prstGeom>
          <a:noFill/>
        </p:spPr>
        <p:txBody>
          <a:bodyPr wrap="square" lIns="0" tIns="0" rIns="0" bIns="0" rtlCol="0">
            <a:spAutoFit/>
          </a:body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sym typeface="微软雅黑" panose="020B0503020204020204" pitchFamily="34" charset="-122"/>
              </a:rPr>
              <a:t>高性能计算的发展是计算机发展的一个必然趋势。其中期待实现的是量子计算机。</a:t>
            </a:r>
          </a:p>
        </p:txBody>
      </p:sp>
      <p:sp>
        <p:nvSpPr>
          <p:cNvPr id="17" name="六边形 16"/>
          <p:cNvSpPr/>
          <p:nvPr/>
        </p:nvSpPr>
        <p:spPr>
          <a:xfrm>
            <a:off x="1406779" y="4495438"/>
            <a:ext cx="3888432" cy="666047"/>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文本框 9"/>
          <p:cNvSpPr txBox="1"/>
          <p:nvPr/>
        </p:nvSpPr>
        <p:spPr>
          <a:xfrm>
            <a:off x="1630710" y="4600996"/>
            <a:ext cx="3347029" cy="500137"/>
          </a:xfrm>
          <a:prstGeom prst="rect">
            <a:avLst/>
          </a:prstGeom>
          <a:noFill/>
        </p:spPr>
        <p:txBody>
          <a:bodyPr wrap="square" lIns="68580" tIns="34290" rIns="68580" bIns="3429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lumMod val="95000"/>
                  </a:prstClr>
                </a:solidFill>
                <a:effectLst/>
                <a:uLnTx/>
                <a:uFillTx/>
                <a:latin typeface="华文行楷" panose="02010800040101010101" pitchFamily="2" charset="-122"/>
                <a:ea typeface="华文行楷" panose="02010800040101010101" pitchFamily="2" charset="-122"/>
              </a:rPr>
              <a:t>②智能巨型化计算机</a:t>
            </a:r>
          </a:p>
        </p:txBody>
      </p:sp>
      <p:sp>
        <p:nvSpPr>
          <p:cNvPr id="19" name="Freeform 31"/>
          <p:cNvSpPr/>
          <p:nvPr/>
        </p:nvSpPr>
        <p:spPr>
          <a:xfrm>
            <a:off x="6052600" y="2564500"/>
            <a:ext cx="149224" cy="149224"/>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noFill/>
          <a:ln w="9525">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431" tIns="184431" rIns="184431" bIns="184431"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endParaRPr kumimoji="0" lang="en-US" sz="22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22" name="Rectangle 47"/>
          <p:cNvSpPr/>
          <p:nvPr/>
        </p:nvSpPr>
        <p:spPr>
          <a:xfrm>
            <a:off x="6531983" y="4756327"/>
            <a:ext cx="4792530" cy="689612"/>
          </a:xfrm>
          <a:prstGeom prst="rect">
            <a:avLst/>
          </a:prstGeom>
        </p:spPr>
        <p:txBody>
          <a:bodyPr wrap="square" lIns="0" tIns="0" rIns="0" bIns="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rPr>
              <a:t>计算机智能化与巨型化的结合也是未来计算机发展的趋势。</a:t>
            </a:r>
          </a:p>
        </p:txBody>
      </p:sp>
      <p:sp>
        <p:nvSpPr>
          <p:cNvPr id="40" name="文本框 39"/>
          <p:cNvSpPr txBox="1"/>
          <p:nvPr/>
        </p:nvSpPr>
        <p:spPr>
          <a:xfrm>
            <a:off x="970915" y="332740"/>
            <a:ext cx="298577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行业发展前景</a:t>
            </a: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 name="TextBox 27"/>
          <p:cNvSpPr txBox="1"/>
          <p:nvPr/>
        </p:nvSpPr>
        <p:spPr>
          <a:xfrm>
            <a:off x="982980" y="1087755"/>
            <a:ext cx="3724910" cy="521970"/>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sym typeface="+mn-ea"/>
              </a:rPr>
              <a:t>二、计算机发展趋势</a:t>
            </a:r>
          </a:p>
        </p:txBody>
      </p:sp>
      <p:sp>
        <p:nvSpPr>
          <p:cNvPr id="3" name="文本框 9"/>
          <p:cNvSpPr txBox="1"/>
          <p:nvPr/>
        </p:nvSpPr>
        <p:spPr>
          <a:xfrm>
            <a:off x="1990050" y="2569678"/>
            <a:ext cx="2880320" cy="500137"/>
          </a:xfrm>
          <a:prstGeom prst="rect">
            <a:avLst/>
          </a:prstGeom>
          <a:noFill/>
        </p:spPr>
        <p:txBody>
          <a:bodyPr wrap="square" lIns="68580" tIns="34290" rIns="68580" bIns="3429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lumMod val="95000"/>
                  </a:prstClr>
                </a:solidFill>
                <a:effectLst/>
                <a:uLnTx/>
                <a:uFillTx/>
                <a:latin typeface="华文行楷" panose="02010800040101010101" pitchFamily="2" charset="-122"/>
                <a:ea typeface="华文行楷" panose="02010800040101010101" pitchFamily="2" charset="-122"/>
              </a:rPr>
              <a:t>①高性能计算机</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53" name="组合 52"/>
          <p:cNvGrpSpPr/>
          <p:nvPr/>
        </p:nvGrpSpPr>
        <p:grpSpPr>
          <a:xfrm>
            <a:off x="5119370" y="1967313"/>
            <a:ext cx="1123045" cy="1302732"/>
            <a:chOff x="5301679" y="1577352"/>
            <a:chExt cx="1123045" cy="1302732"/>
          </a:xfrm>
        </p:grpSpPr>
        <p:sp>
          <p:nvSpPr>
            <p:cNvPr id="54" name="六边形 53"/>
            <p:cNvSpPr/>
            <p:nvPr/>
          </p:nvSpPr>
          <p:spPr>
            <a:xfrm rot="5400000">
              <a:off x="5211836" y="1667195"/>
              <a:ext cx="1302732" cy="1123045"/>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55" name="KSO_Shape"/>
            <p:cNvSpPr/>
            <p:nvPr/>
          </p:nvSpPr>
          <p:spPr bwMode="auto">
            <a:xfrm>
              <a:off x="5635344" y="2000361"/>
              <a:ext cx="455715" cy="455715"/>
            </a:xfrm>
            <a:custGeom>
              <a:avLst/>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5"/>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grpSp>
        <p:nvGrpSpPr>
          <p:cNvPr id="56" name="组合 55"/>
          <p:cNvGrpSpPr/>
          <p:nvPr/>
        </p:nvGrpSpPr>
        <p:grpSpPr>
          <a:xfrm>
            <a:off x="5705817" y="3254776"/>
            <a:ext cx="1123045" cy="1302732"/>
            <a:chOff x="5902096" y="2650185"/>
            <a:chExt cx="1123045" cy="1302732"/>
          </a:xfrm>
        </p:grpSpPr>
        <p:sp>
          <p:nvSpPr>
            <p:cNvPr id="57" name="六边形 56"/>
            <p:cNvSpPr/>
            <p:nvPr/>
          </p:nvSpPr>
          <p:spPr>
            <a:xfrm rot="5400000">
              <a:off x="5812253" y="2740028"/>
              <a:ext cx="1302732" cy="1123045"/>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58" name="KSO_Shape"/>
            <p:cNvSpPr>
              <a:spLocks noChangeArrowheads="1"/>
            </p:cNvSpPr>
            <p:nvPr/>
          </p:nvSpPr>
          <p:spPr bwMode="auto">
            <a:xfrm>
              <a:off x="6218596" y="3069394"/>
              <a:ext cx="490046" cy="460643"/>
            </a:xfrm>
            <a:custGeom>
              <a:avLst/>
              <a:gdLst>
                <a:gd name="T0" fmla="*/ 186557 w 1993900"/>
                <a:gd name="T1" fmla="*/ 1472016 h 1873250"/>
                <a:gd name="T2" fmla="*/ 1296550 w 1993900"/>
                <a:gd name="T3" fmla="*/ 576666 h 1873250"/>
                <a:gd name="T4" fmla="*/ 1153710 w 1993900"/>
                <a:gd name="T5" fmla="*/ 1135821 h 1873250"/>
                <a:gd name="T6" fmla="*/ 1097106 w 1993900"/>
                <a:gd name="T7" fmla="*/ 797974 h 1873250"/>
                <a:gd name="T8" fmla="*/ 1032144 w 1993900"/>
                <a:gd name="T9" fmla="*/ 704592 h 1873250"/>
                <a:gd name="T10" fmla="*/ 1078871 w 1993900"/>
                <a:gd name="T11" fmla="*/ 694343 h 1873250"/>
                <a:gd name="T12" fmla="*/ 1116861 w 1993900"/>
                <a:gd name="T13" fmla="*/ 676502 h 1873250"/>
                <a:gd name="T14" fmla="*/ 1146872 w 1993900"/>
                <a:gd name="T15" fmla="*/ 652207 h 1873250"/>
                <a:gd name="T16" fmla="*/ 1168526 w 1993900"/>
                <a:gd name="T17" fmla="*/ 620700 h 1873250"/>
                <a:gd name="T18" fmla="*/ 1184861 w 1993900"/>
                <a:gd name="T19" fmla="*/ 576666 h 1873250"/>
                <a:gd name="T20" fmla="*/ 568770 w 1993900"/>
                <a:gd name="T21" fmla="*/ 1239833 h 1873250"/>
                <a:gd name="T22" fmla="*/ 673241 w 1993900"/>
                <a:gd name="T23" fmla="*/ 791901 h 1873250"/>
                <a:gd name="T24" fmla="*/ 568770 w 1993900"/>
                <a:gd name="T25" fmla="*/ 802909 h 1873250"/>
                <a:gd name="T26" fmla="*/ 609419 w 1993900"/>
                <a:gd name="T27" fmla="*/ 698519 h 1873250"/>
                <a:gd name="T28" fmla="*/ 650068 w 1993900"/>
                <a:gd name="T29" fmla="*/ 682954 h 1873250"/>
                <a:gd name="T30" fmla="*/ 682739 w 1993900"/>
                <a:gd name="T31" fmla="*/ 660938 h 1873250"/>
                <a:gd name="T32" fmla="*/ 707052 w 1993900"/>
                <a:gd name="T33" fmla="*/ 632088 h 1873250"/>
                <a:gd name="T34" fmla="*/ 724147 w 1993900"/>
                <a:gd name="T35" fmla="*/ 596405 h 1873250"/>
                <a:gd name="T36" fmla="*/ 214659 w 1993900"/>
                <a:gd name="T37" fmla="*/ 266708 h 1873250"/>
                <a:gd name="T38" fmla="*/ 171803 w 1993900"/>
                <a:gd name="T39" fmla="*/ 295920 h 1873250"/>
                <a:gd name="T40" fmla="*/ 151323 w 1993900"/>
                <a:gd name="T41" fmla="*/ 344102 h 1873250"/>
                <a:gd name="T42" fmla="*/ 158150 w 1993900"/>
                <a:gd name="T43" fmla="*/ 1583935 h 1873250"/>
                <a:gd name="T44" fmla="*/ 190766 w 1993900"/>
                <a:gd name="T45" fmla="*/ 1623770 h 1873250"/>
                <a:gd name="T46" fmla="*/ 241586 w 1993900"/>
                <a:gd name="T47" fmla="*/ 1639325 h 1873250"/>
                <a:gd name="T48" fmla="*/ 1706270 w 1993900"/>
                <a:gd name="T49" fmla="*/ 1627944 h 1873250"/>
                <a:gd name="T50" fmla="*/ 1743058 w 1993900"/>
                <a:gd name="T51" fmla="*/ 1591902 h 1873250"/>
                <a:gd name="T52" fmla="*/ 1754056 w 1993900"/>
                <a:gd name="T53" fmla="*/ 353207 h 1873250"/>
                <a:gd name="T54" fmla="*/ 1738127 w 1993900"/>
                <a:gd name="T55" fmla="*/ 302749 h 1873250"/>
                <a:gd name="T56" fmla="*/ 1698306 w 1993900"/>
                <a:gd name="T57" fmla="*/ 269743 h 1873250"/>
                <a:gd name="T58" fmla="*/ 1541294 w 1993900"/>
                <a:gd name="T59" fmla="*/ 323995 h 1873250"/>
                <a:gd name="T60" fmla="*/ 334125 w 1993900"/>
                <a:gd name="T61" fmla="*/ 262534 h 1873250"/>
                <a:gd name="T62" fmla="*/ 1334979 w 1993900"/>
                <a:gd name="T63" fmla="*/ 206006 h 1873250"/>
                <a:gd name="T64" fmla="*/ 1663414 w 1993900"/>
                <a:gd name="T65" fmla="*/ 111160 h 1873250"/>
                <a:gd name="T66" fmla="*/ 1735094 w 1993900"/>
                <a:gd name="T67" fmla="*/ 122162 h 1873250"/>
                <a:gd name="T68" fmla="*/ 1798429 w 1993900"/>
                <a:gd name="T69" fmla="*/ 152513 h 1873250"/>
                <a:gd name="T70" fmla="*/ 1849629 w 1993900"/>
                <a:gd name="T71" fmla="*/ 199557 h 1873250"/>
                <a:gd name="T72" fmla="*/ 1886037 w 1993900"/>
                <a:gd name="T73" fmla="*/ 259120 h 1873250"/>
                <a:gd name="T74" fmla="*/ 1903862 w 1993900"/>
                <a:gd name="T75" fmla="*/ 328927 h 1873250"/>
                <a:gd name="T76" fmla="*/ 1902346 w 1993900"/>
                <a:gd name="T77" fmla="*/ 1585453 h 1873250"/>
                <a:gd name="T78" fmla="*/ 1881107 w 1993900"/>
                <a:gd name="T79" fmla="*/ 1653362 h 1873250"/>
                <a:gd name="T80" fmla="*/ 1842044 w 1993900"/>
                <a:gd name="T81" fmla="*/ 1711029 h 1873250"/>
                <a:gd name="T82" fmla="*/ 1788568 w 1993900"/>
                <a:gd name="T83" fmla="*/ 1755417 h 1873250"/>
                <a:gd name="T84" fmla="*/ 1723716 w 1993900"/>
                <a:gd name="T85" fmla="*/ 1782733 h 1873250"/>
                <a:gd name="T86" fmla="*/ 241586 w 1993900"/>
                <a:gd name="T87" fmla="*/ 1790700 h 1873250"/>
                <a:gd name="T88" fmla="*/ 169906 w 1993900"/>
                <a:gd name="T89" fmla="*/ 1779698 h 1873250"/>
                <a:gd name="T90" fmla="*/ 106191 w 1993900"/>
                <a:gd name="T91" fmla="*/ 1748968 h 1873250"/>
                <a:gd name="T92" fmla="*/ 54992 w 1993900"/>
                <a:gd name="T93" fmla="*/ 1702303 h 1873250"/>
                <a:gd name="T94" fmla="*/ 18963 w 1993900"/>
                <a:gd name="T95" fmla="*/ 1642740 h 1873250"/>
                <a:gd name="T96" fmla="*/ 1138 w 1993900"/>
                <a:gd name="T97" fmla="*/ 1573312 h 1873250"/>
                <a:gd name="T98" fmla="*/ 2655 w 1993900"/>
                <a:gd name="T99" fmla="*/ 316408 h 1873250"/>
                <a:gd name="T100" fmla="*/ 23514 w 1993900"/>
                <a:gd name="T101" fmla="*/ 248497 h 1873250"/>
                <a:gd name="T102" fmla="*/ 62577 w 1993900"/>
                <a:gd name="T103" fmla="*/ 190451 h 1873250"/>
                <a:gd name="T104" fmla="*/ 116432 w 1993900"/>
                <a:gd name="T105" fmla="*/ 146064 h 1873250"/>
                <a:gd name="T106" fmla="*/ 181284 w 1993900"/>
                <a:gd name="T107" fmla="*/ 118748 h 1873250"/>
                <a:gd name="T108" fmla="*/ 363706 w 1993900"/>
                <a:gd name="T109" fmla="*/ 111160 h 18732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993900" h="1873250">
                  <a:moveTo>
                    <a:pt x="195263" y="1631950"/>
                  </a:moveTo>
                  <a:lnTo>
                    <a:pt x="1766888" y="1631950"/>
                  </a:lnTo>
                  <a:lnTo>
                    <a:pt x="1766888" y="1663700"/>
                  </a:lnTo>
                  <a:lnTo>
                    <a:pt x="195263" y="1663700"/>
                  </a:lnTo>
                  <a:lnTo>
                    <a:pt x="195263" y="1631950"/>
                  </a:lnTo>
                  <a:close/>
                  <a:moveTo>
                    <a:pt x="195263" y="1539875"/>
                  </a:moveTo>
                  <a:lnTo>
                    <a:pt x="1766888" y="1539875"/>
                  </a:lnTo>
                  <a:lnTo>
                    <a:pt x="1766888" y="1570038"/>
                  </a:lnTo>
                  <a:lnTo>
                    <a:pt x="195263" y="1570038"/>
                  </a:lnTo>
                  <a:lnTo>
                    <a:pt x="195263" y="1539875"/>
                  </a:lnTo>
                  <a:close/>
                  <a:moveTo>
                    <a:pt x="1240155" y="603250"/>
                  </a:moveTo>
                  <a:lnTo>
                    <a:pt x="1357056" y="603250"/>
                  </a:lnTo>
                  <a:lnTo>
                    <a:pt x="1357056" y="1188182"/>
                  </a:lnTo>
                  <a:lnTo>
                    <a:pt x="1493838" y="1188182"/>
                  </a:lnTo>
                  <a:lnTo>
                    <a:pt x="1493838" y="1296988"/>
                  </a:lnTo>
                  <a:lnTo>
                    <a:pt x="1071563" y="1296988"/>
                  </a:lnTo>
                  <a:lnTo>
                    <a:pt x="1071563" y="1188182"/>
                  </a:lnTo>
                  <a:lnTo>
                    <a:pt x="1207550" y="1188182"/>
                  </a:lnTo>
                  <a:lnTo>
                    <a:pt x="1207550" y="820068"/>
                  </a:lnTo>
                  <a:lnTo>
                    <a:pt x="1201586" y="822053"/>
                  </a:lnTo>
                  <a:lnTo>
                    <a:pt x="1194826" y="824833"/>
                  </a:lnTo>
                  <a:lnTo>
                    <a:pt x="1180909" y="828407"/>
                  </a:lnTo>
                  <a:lnTo>
                    <a:pt x="1165402" y="831981"/>
                  </a:lnTo>
                  <a:lnTo>
                    <a:pt x="1148304" y="834760"/>
                  </a:lnTo>
                  <a:lnTo>
                    <a:pt x="1130809" y="837143"/>
                  </a:lnTo>
                  <a:lnTo>
                    <a:pt x="1111723" y="838732"/>
                  </a:lnTo>
                  <a:lnTo>
                    <a:pt x="1091842" y="839526"/>
                  </a:lnTo>
                  <a:lnTo>
                    <a:pt x="1071563" y="839923"/>
                  </a:lnTo>
                  <a:lnTo>
                    <a:pt x="1071563" y="738265"/>
                  </a:lnTo>
                  <a:lnTo>
                    <a:pt x="1080311" y="737073"/>
                  </a:lnTo>
                  <a:lnTo>
                    <a:pt x="1089456" y="735882"/>
                  </a:lnTo>
                  <a:lnTo>
                    <a:pt x="1097806" y="734294"/>
                  </a:lnTo>
                  <a:lnTo>
                    <a:pt x="1106156" y="732705"/>
                  </a:lnTo>
                  <a:lnTo>
                    <a:pt x="1114109" y="730720"/>
                  </a:lnTo>
                  <a:lnTo>
                    <a:pt x="1121664" y="728734"/>
                  </a:lnTo>
                  <a:lnTo>
                    <a:pt x="1129218" y="726352"/>
                  </a:lnTo>
                  <a:lnTo>
                    <a:pt x="1136376" y="723969"/>
                  </a:lnTo>
                  <a:lnTo>
                    <a:pt x="1143931" y="720792"/>
                  </a:lnTo>
                  <a:lnTo>
                    <a:pt x="1150690" y="718012"/>
                  </a:lnTo>
                  <a:lnTo>
                    <a:pt x="1156654" y="714438"/>
                  </a:lnTo>
                  <a:lnTo>
                    <a:pt x="1163016" y="711262"/>
                  </a:lnTo>
                  <a:lnTo>
                    <a:pt x="1168981" y="707688"/>
                  </a:lnTo>
                  <a:lnTo>
                    <a:pt x="1174945" y="704114"/>
                  </a:lnTo>
                  <a:lnTo>
                    <a:pt x="1180512" y="699746"/>
                  </a:lnTo>
                  <a:lnTo>
                    <a:pt x="1186079" y="695775"/>
                  </a:lnTo>
                  <a:lnTo>
                    <a:pt x="1191248" y="691407"/>
                  </a:lnTo>
                  <a:lnTo>
                    <a:pt x="1195621" y="686641"/>
                  </a:lnTo>
                  <a:lnTo>
                    <a:pt x="1200393" y="682273"/>
                  </a:lnTo>
                  <a:lnTo>
                    <a:pt x="1204767" y="677111"/>
                  </a:lnTo>
                  <a:lnTo>
                    <a:pt x="1208743" y="671551"/>
                  </a:lnTo>
                  <a:lnTo>
                    <a:pt x="1213117" y="666389"/>
                  </a:lnTo>
                  <a:lnTo>
                    <a:pt x="1216298" y="661227"/>
                  </a:lnTo>
                  <a:lnTo>
                    <a:pt x="1220274" y="655270"/>
                  </a:lnTo>
                  <a:lnTo>
                    <a:pt x="1223057" y="649314"/>
                  </a:lnTo>
                  <a:lnTo>
                    <a:pt x="1226636" y="643357"/>
                  </a:lnTo>
                  <a:lnTo>
                    <a:pt x="1229022" y="637003"/>
                  </a:lnTo>
                  <a:lnTo>
                    <a:pt x="1231407" y="630650"/>
                  </a:lnTo>
                  <a:lnTo>
                    <a:pt x="1234191" y="623899"/>
                  </a:lnTo>
                  <a:lnTo>
                    <a:pt x="1236179" y="617148"/>
                  </a:lnTo>
                  <a:lnTo>
                    <a:pt x="1240155" y="603250"/>
                  </a:lnTo>
                  <a:close/>
                  <a:moveTo>
                    <a:pt x="763507" y="603250"/>
                  </a:moveTo>
                  <a:lnTo>
                    <a:pt x="880806" y="603250"/>
                  </a:lnTo>
                  <a:lnTo>
                    <a:pt x="880806" y="1188182"/>
                  </a:lnTo>
                  <a:lnTo>
                    <a:pt x="1017588" y="1188182"/>
                  </a:lnTo>
                  <a:lnTo>
                    <a:pt x="1017588" y="1296988"/>
                  </a:lnTo>
                  <a:lnTo>
                    <a:pt x="595313" y="1296988"/>
                  </a:lnTo>
                  <a:lnTo>
                    <a:pt x="595313" y="1188182"/>
                  </a:lnTo>
                  <a:lnTo>
                    <a:pt x="731300" y="1188182"/>
                  </a:lnTo>
                  <a:lnTo>
                    <a:pt x="731300" y="820068"/>
                  </a:lnTo>
                  <a:lnTo>
                    <a:pt x="725336" y="822053"/>
                  </a:lnTo>
                  <a:lnTo>
                    <a:pt x="718576" y="824833"/>
                  </a:lnTo>
                  <a:lnTo>
                    <a:pt x="704659" y="828407"/>
                  </a:lnTo>
                  <a:lnTo>
                    <a:pt x="688754" y="831981"/>
                  </a:lnTo>
                  <a:lnTo>
                    <a:pt x="672054" y="834760"/>
                  </a:lnTo>
                  <a:lnTo>
                    <a:pt x="654161" y="837143"/>
                  </a:lnTo>
                  <a:lnTo>
                    <a:pt x="635473" y="838732"/>
                  </a:lnTo>
                  <a:lnTo>
                    <a:pt x="615592" y="839526"/>
                  </a:lnTo>
                  <a:lnTo>
                    <a:pt x="595313" y="839923"/>
                  </a:lnTo>
                  <a:lnTo>
                    <a:pt x="595313" y="738265"/>
                  </a:lnTo>
                  <a:lnTo>
                    <a:pt x="604061" y="737073"/>
                  </a:lnTo>
                  <a:lnTo>
                    <a:pt x="612809" y="735882"/>
                  </a:lnTo>
                  <a:lnTo>
                    <a:pt x="621159" y="734294"/>
                  </a:lnTo>
                  <a:lnTo>
                    <a:pt x="629906" y="732705"/>
                  </a:lnTo>
                  <a:lnTo>
                    <a:pt x="637859" y="730720"/>
                  </a:lnTo>
                  <a:lnTo>
                    <a:pt x="645414" y="728734"/>
                  </a:lnTo>
                  <a:lnTo>
                    <a:pt x="652968" y="726352"/>
                  </a:lnTo>
                  <a:lnTo>
                    <a:pt x="660126" y="723969"/>
                  </a:lnTo>
                  <a:lnTo>
                    <a:pt x="667283" y="720792"/>
                  </a:lnTo>
                  <a:lnTo>
                    <a:pt x="674042" y="718012"/>
                  </a:lnTo>
                  <a:lnTo>
                    <a:pt x="680404" y="714438"/>
                  </a:lnTo>
                  <a:lnTo>
                    <a:pt x="686766" y="711262"/>
                  </a:lnTo>
                  <a:lnTo>
                    <a:pt x="692731" y="707688"/>
                  </a:lnTo>
                  <a:lnTo>
                    <a:pt x="698695" y="704114"/>
                  </a:lnTo>
                  <a:lnTo>
                    <a:pt x="704262" y="699746"/>
                  </a:lnTo>
                  <a:lnTo>
                    <a:pt x="709431" y="695775"/>
                  </a:lnTo>
                  <a:lnTo>
                    <a:pt x="714600" y="691407"/>
                  </a:lnTo>
                  <a:lnTo>
                    <a:pt x="719371" y="686641"/>
                  </a:lnTo>
                  <a:lnTo>
                    <a:pt x="724143" y="682273"/>
                  </a:lnTo>
                  <a:lnTo>
                    <a:pt x="728119" y="677111"/>
                  </a:lnTo>
                  <a:lnTo>
                    <a:pt x="732493" y="671551"/>
                  </a:lnTo>
                  <a:lnTo>
                    <a:pt x="736469" y="666389"/>
                  </a:lnTo>
                  <a:lnTo>
                    <a:pt x="740048" y="661227"/>
                  </a:lnTo>
                  <a:lnTo>
                    <a:pt x="744024" y="655270"/>
                  </a:lnTo>
                  <a:lnTo>
                    <a:pt x="746807" y="649314"/>
                  </a:lnTo>
                  <a:lnTo>
                    <a:pt x="749988" y="643357"/>
                  </a:lnTo>
                  <a:lnTo>
                    <a:pt x="752772" y="637003"/>
                  </a:lnTo>
                  <a:lnTo>
                    <a:pt x="755157" y="630650"/>
                  </a:lnTo>
                  <a:lnTo>
                    <a:pt x="757941" y="623899"/>
                  </a:lnTo>
                  <a:lnTo>
                    <a:pt x="759929" y="617148"/>
                  </a:lnTo>
                  <a:lnTo>
                    <a:pt x="763507" y="603250"/>
                  </a:lnTo>
                  <a:close/>
                  <a:moveTo>
                    <a:pt x="252860" y="274637"/>
                  </a:moveTo>
                  <a:lnTo>
                    <a:pt x="243333" y="275431"/>
                  </a:lnTo>
                  <a:lnTo>
                    <a:pt x="233806" y="276622"/>
                  </a:lnTo>
                  <a:lnTo>
                    <a:pt x="224676" y="279003"/>
                  </a:lnTo>
                  <a:lnTo>
                    <a:pt x="216340" y="282178"/>
                  </a:lnTo>
                  <a:lnTo>
                    <a:pt x="207607" y="286147"/>
                  </a:lnTo>
                  <a:lnTo>
                    <a:pt x="199668" y="290909"/>
                  </a:lnTo>
                  <a:lnTo>
                    <a:pt x="192523" y="296465"/>
                  </a:lnTo>
                  <a:lnTo>
                    <a:pt x="185774" y="302815"/>
                  </a:lnTo>
                  <a:lnTo>
                    <a:pt x="179820" y="309562"/>
                  </a:lnTo>
                  <a:lnTo>
                    <a:pt x="174263" y="316706"/>
                  </a:lnTo>
                  <a:lnTo>
                    <a:pt x="169499" y="324644"/>
                  </a:lnTo>
                  <a:lnTo>
                    <a:pt x="165530" y="332581"/>
                  </a:lnTo>
                  <a:lnTo>
                    <a:pt x="162354" y="341312"/>
                  </a:lnTo>
                  <a:lnTo>
                    <a:pt x="159972" y="350837"/>
                  </a:lnTo>
                  <a:lnTo>
                    <a:pt x="158385" y="359965"/>
                  </a:lnTo>
                  <a:lnTo>
                    <a:pt x="157988" y="369490"/>
                  </a:lnTo>
                  <a:lnTo>
                    <a:pt x="157988" y="1619647"/>
                  </a:lnTo>
                  <a:lnTo>
                    <a:pt x="158385" y="1629569"/>
                  </a:lnTo>
                  <a:lnTo>
                    <a:pt x="159972" y="1639094"/>
                  </a:lnTo>
                  <a:lnTo>
                    <a:pt x="162354" y="1647825"/>
                  </a:lnTo>
                  <a:lnTo>
                    <a:pt x="165530" y="1656953"/>
                  </a:lnTo>
                  <a:lnTo>
                    <a:pt x="169499" y="1665288"/>
                  </a:lnTo>
                  <a:lnTo>
                    <a:pt x="174263" y="1672828"/>
                  </a:lnTo>
                  <a:lnTo>
                    <a:pt x="179820" y="1679972"/>
                  </a:lnTo>
                  <a:lnTo>
                    <a:pt x="185774" y="1686719"/>
                  </a:lnTo>
                  <a:lnTo>
                    <a:pt x="192523" y="1693069"/>
                  </a:lnTo>
                  <a:lnTo>
                    <a:pt x="199668" y="1698625"/>
                  </a:lnTo>
                  <a:lnTo>
                    <a:pt x="207607" y="1702991"/>
                  </a:lnTo>
                  <a:lnTo>
                    <a:pt x="216340" y="1707356"/>
                  </a:lnTo>
                  <a:lnTo>
                    <a:pt x="224676" y="1710531"/>
                  </a:lnTo>
                  <a:lnTo>
                    <a:pt x="233806" y="1712913"/>
                  </a:lnTo>
                  <a:lnTo>
                    <a:pt x="243333" y="1714103"/>
                  </a:lnTo>
                  <a:lnTo>
                    <a:pt x="252860" y="1714897"/>
                  </a:lnTo>
                  <a:lnTo>
                    <a:pt x="1741040" y="1714897"/>
                  </a:lnTo>
                  <a:lnTo>
                    <a:pt x="1750567" y="1714103"/>
                  </a:lnTo>
                  <a:lnTo>
                    <a:pt x="1759697" y="1712913"/>
                  </a:lnTo>
                  <a:lnTo>
                    <a:pt x="1769224" y="1710531"/>
                  </a:lnTo>
                  <a:lnTo>
                    <a:pt x="1777560" y="1707356"/>
                  </a:lnTo>
                  <a:lnTo>
                    <a:pt x="1785896" y="1702991"/>
                  </a:lnTo>
                  <a:lnTo>
                    <a:pt x="1794232" y="1698625"/>
                  </a:lnTo>
                  <a:lnTo>
                    <a:pt x="1801377" y="1693069"/>
                  </a:lnTo>
                  <a:lnTo>
                    <a:pt x="1808126" y="1686719"/>
                  </a:lnTo>
                  <a:lnTo>
                    <a:pt x="1813683" y="1679972"/>
                  </a:lnTo>
                  <a:lnTo>
                    <a:pt x="1819240" y="1672828"/>
                  </a:lnTo>
                  <a:lnTo>
                    <a:pt x="1824401" y="1665288"/>
                  </a:lnTo>
                  <a:lnTo>
                    <a:pt x="1828370" y="1656953"/>
                  </a:lnTo>
                  <a:lnTo>
                    <a:pt x="1831546" y="1647825"/>
                  </a:lnTo>
                  <a:lnTo>
                    <a:pt x="1833531" y="1639094"/>
                  </a:lnTo>
                  <a:lnTo>
                    <a:pt x="1835516" y="1629569"/>
                  </a:lnTo>
                  <a:lnTo>
                    <a:pt x="1835912" y="1619647"/>
                  </a:lnTo>
                  <a:lnTo>
                    <a:pt x="1835912" y="369490"/>
                  </a:lnTo>
                  <a:lnTo>
                    <a:pt x="1835516" y="359965"/>
                  </a:lnTo>
                  <a:lnTo>
                    <a:pt x="1833531" y="350837"/>
                  </a:lnTo>
                  <a:lnTo>
                    <a:pt x="1831546" y="341312"/>
                  </a:lnTo>
                  <a:lnTo>
                    <a:pt x="1828370" y="332581"/>
                  </a:lnTo>
                  <a:lnTo>
                    <a:pt x="1824401" y="324644"/>
                  </a:lnTo>
                  <a:lnTo>
                    <a:pt x="1819240" y="316706"/>
                  </a:lnTo>
                  <a:lnTo>
                    <a:pt x="1813683" y="309562"/>
                  </a:lnTo>
                  <a:lnTo>
                    <a:pt x="1808126" y="302815"/>
                  </a:lnTo>
                  <a:lnTo>
                    <a:pt x="1801377" y="296465"/>
                  </a:lnTo>
                  <a:lnTo>
                    <a:pt x="1794232" y="290909"/>
                  </a:lnTo>
                  <a:lnTo>
                    <a:pt x="1785896" y="286147"/>
                  </a:lnTo>
                  <a:lnTo>
                    <a:pt x="1777560" y="282178"/>
                  </a:lnTo>
                  <a:lnTo>
                    <a:pt x="1769224" y="279003"/>
                  </a:lnTo>
                  <a:lnTo>
                    <a:pt x="1759697" y="276622"/>
                  </a:lnTo>
                  <a:lnTo>
                    <a:pt x="1750567" y="275431"/>
                  </a:lnTo>
                  <a:lnTo>
                    <a:pt x="1741040" y="274637"/>
                  </a:lnTo>
                  <a:lnTo>
                    <a:pt x="1613221" y="274637"/>
                  </a:lnTo>
                  <a:lnTo>
                    <a:pt x="1613221" y="338931"/>
                  </a:lnTo>
                  <a:lnTo>
                    <a:pt x="1366316" y="338931"/>
                  </a:lnTo>
                  <a:lnTo>
                    <a:pt x="1366316" y="274637"/>
                  </a:lnTo>
                  <a:lnTo>
                    <a:pt x="596622" y="274637"/>
                  </a:lnTo>
                  <a:lnTo>
                    <a:pt x="596622" y="338931"/>
                  </a:lnTo>
                  <a:lnTo>
                    <a:pt x="349717" y="338931"/>
                  </a:lnTo>
                  <a:lnTo>
                    <a:pt x="349717" y="274637"/>
                  </a:lnTo>
                  <a:lnTo>
                    <a:pt x="252860" y="274637"/>
                  </a:lnTo>
                  <a:close/>
                  <a:moveTo>
                    <a:pt x="442207" y="0"/>
                  </a:moveTo>
                  <a:lnTo>
                    <a:pt x="565660" y="0"/>
                  </a:lnTo>
                  <a:lnTo>
                    <a:pt x="565660" y="116284"/>
                  </a:lnTo>
                  <a:lnTo>
                    <a:pt x="1397278" y="116284"/>
                  </a:lnTo>
                  <a:lnTo>
                    <a:pt x="1397278" y="215503"/>
                  </a:lnTo>
                  <a:lnTo>
                    <a:pt x="1397278" y="307975"/>
                  </a:lnTo>
                  <a:lnTo>
                    <a:pt x="1461188" y="307975"/>
                  </a:lnTo>
                  <a:lnTo>
                    <a:pt x="1461188" y="0"/>
                  </a:lnTo>
                  <a:lnTo>
                    <a:pt x="1551296" y="0"/>
                  </a:lnTo>
                  <a:lnTo>
                    <a:pt x="1551296" y="116284"/>
                  </a:lnTo>
                  <a:lnTo>
                    <a:pt x="1741040" y="116284"/>
                  </a:lnTo>
                  <a:lnTo>
                    <a:pt x="1754140" y="116681"/>
                  </a:lnTo>
                  <a:lnTo>
                    <a:pt x="1766446" y="117475"/>
                  </a:lnTo>
                  <a:lnTo>
                    <a:pt x="1779148" y="119062"/>
                  </a:lnTo>
                  <a:lnTo>
                    <a:pt x="1791851" y="121840"/>
                  </a:lnTo>
                  <a:lnTo>
                    <a:pt x="1804156" y="124222"/>
                  </a:lnTo>
                  <a:lnTo>
                    <a:pt x="1816065" y="127794"/>
                  </a:lnTo>
                  <a:lnTo>
                    <a:pt x="1827973" y="131762"/>
                  </a:lnTo>
                  <a:lnTo>
                    <a:pt x="1839088" y="136525"/>
                  </a:lnTo>
                  <a:lnTo>
                    <a:pt x="1850600" y="141684"/>
                  </a:lnTo>
                  <a:lnTo>
                    <a:pt x="1861318" y="147240"/>
                  </a:lnTo>
                  <a:lnTo>
                    <a:pt x="1872035" y="152797"/>
                  </a:lnTo>
                  <a:lnTo>
                    <a:pt x="1882356" y="159544"/>
                  </a:lnTo>
                  <a:lnTo>
                    <a:pt x="1892280" y="167084"/>
                  </a:lnTo>
                  <a:lnTo>
                    <a:pt x="1901807" y="174228"/>
                  </a:lnTo>
                  <a:lnTo>
                    <a:pt x="1911334" y="182165"/>
                  </a:lnTo>
                  <a:lnTo>
                    <a:pt x="1919670" y="190500"/>
                  </a:lnTo>
                  <a:lnTo>
                    <a:pt x="1928006" y="199231"/>
                  </a:lnTo>
                  <a:lnTo>
                    <a:pt x="1935945" y="208756"/>
                  </a:lnTo>
                  <a:lnTo>
                    <a:pt x="1943884" y="218281"/>
                  </a:lnTo>
                  <a:lnTo>
                    <a:pt x="1951029" y="228203"/>
                  </a:lnTo>
                  <a:lnTo>
                    <a:pt x="1957380" y="238125"/>
                  </a:lnTo>
                  <a:lnTo>
                    <a:pt x="1963732" y="249237"/>
                  </a:lnTo>
                  <a:lnTo>
                    <a:pt x="1968892" y="259953"/>
                  </a:lnTo>
                  <a:lnTo>
                    <a:pt x="1974052" y="271065"/>
                  </a:lnTo>
                  <a:lnTo>
                    <a:pt x="1978816" y="282575"/>
                  </a:lnTo>
                  <a:lnTo>
                    <a:pt x="1982389" y="294084"/>
                  </a:lnTo>
                  <a:lnTo>
                    <a:pt x="1985961" y="306387"/>
                  </a:lnTo>
                  <a:lnTo>
                    <a:pt x="1988740" y="318690"/>
                  </a:lnTo>
                  <a:lnTo>
                    <a:pt x="1991122" y="330994"/>
                  </a:lnTo>
                  <a:lnTo>
                    <a:pt x="1992709" y="344090"/>
                  </a:lnTo>
                  <a:lnTo>
                    <a:pt x="1993503" y="356790"/>
                  </a:lnTo>
                  <a:lnTo>
                    <a:pt x="1993900" y="369490"/>
                  </a:lnTo>
                  <a:lnTo>
                    <a:pt x="1993900" y="1619647"/>
                  </a:lnTo>
                  <a:lnTo>
                    <a:pt x="1993503" y="1632744"/>
                  </a:lnTo>
                  <a:lnTo>
                    <a:pt x="1992709" y="1645841"/>
                  </a:lnTo>
                  <a:lnTo>
                    <a:pt x="1991122" y="1658541"/>
                  </a:lnTo>
                  <a:lnTo>
                    <a:pt x="1988740" y="1670844"/>
                  </a:lnTo>
                  <a:lnTo>
                    <a:pt x="1985961" y="1682750"/>
                  </a:lnTo>
                  <a:lnTo>
                    <a:pt x="1982389" y="1695053"/>
                  </a:lnTo>
                  <a:lnTo>
                    <a:pt x="1978816" y="1706960"/>
                  </a:lnTo>
                  <a:lnTo>
                    <a:pt x="1974052" y="1718469"/>
                  </a:lnTo>
                  <a:lnTo>
                    <a:pt x="1968892" y="1729581"/>
                  </a:lnTo>
                  <a:lnTo>
                    <a:pt x="1963732" y="1740694"/>
                  </a:lnTo>
                  <a:lnTo>
                    <a:pt x="1957380" y="1751410"/>
                  </a:lnTo>
                  <a:lnTo>
                    <a:pt x="1951029" y="1761331"/>
                  </a:lnTo>
                  <a:lnTo>
                    <a:pt x="1943884" y="1771650"/>
                  </a:lnTo>
                  <a:lnTo>
                    <a:pt x="1935945" y="1780778"/>
                  </a:lnTo>
                  <a:lnTo>
                    <a:pt x="1928006" y="1789906"/>
                  </a:lnTo>
                  <a:lnTo>
                    <a:pt x="1919670" y="1799035"/>
                  </a:lnTo>
                  <a:lnTo>
                    <a:pt x="1911334" y="1807369"/>
                  </a:lnTo>
                  <a:lnTo>
                    <a:pt x="1901807" y="1815306"/>
                  </a:lnTo>
                  <a:lnTo>
                    <a:pt x="1892280" y="1822847"/>
                  </a:lnTo>
                  <a:lnTo>
                    <a:pt x="1882356" y="1829594"/>
                  </a:lnTo>
                  <a:lnTo>
                    <a:pt x="1872035" y="1836341"/>
                  </a:lnTo>
                  <a:lnTo>
                    <a:pt x="1861318" y="1842294"/>
                  </a:lnTo>
                  <a:lnTo>
                    <a:pt x="1850600" y="1848247"/>
                  </a:lnTo>
                  <a:lnTo>
                    <a:pt x="1839088" y="1853406"/>
                  </a:lnTo>
                  <a:lnTo>
                    <a:pt x="1827973" y="1857375"/>
                  </a:lnTo>
                  <a:lnTo>
                    <a:pt x="1816065" y="1861741"/>
                  </a:lnTo>
                  <a:lnTo>
                    <a:pt x="1804156" y="1864916"/>
                  </a:lnTo>
                  <a:lnTo>
                    <a:pt x="1791851" y="1868091"/>
                  </a:lnTo>
                  <a:lnTo>
                    <a:pt x="1779148" y="1870075"/>
                  </a:lnTo>
                  <a:lnTo>
                    <a:pt x="1766446" y="1871663"/>
                  </a:lnTo>
                  <a:lnTo>
                    <a:pt x="1754140" y="1872456"/>
                  </a:lnTo>
                  <a:lnTo>
                    <a:pt x="1741040" y="1873250"/>
                  </a:lnTo>
                  <a:lnTo>
                    <a:pt x="252860" y="1873250"/>
                  </a:lnTo>
                  <a:lnTo>
                    <a:pt x="239760" y="1872456"/>
                  </a:lnTo>
                  <a:lnTo>
                    <a:pt x="227058" y="1871663"/>
                  </a:lnTo>
                  <a:lnTo>
                    <a:pt x="214355" y="1870075"/>
                  </a:lnTo>
                  <a:lnTo>
                    <a:pt x="201653" y="1868091"/>
                  </a:lnTo>
                  <a:lnTo>
                    <a:pt x="189744" y="1864916"/>
                  </a:lnTo>
                  <a:lnTo>
                    <a:pt x="177835" y="1861741"/>
                  </a:lnTo>
                  <a:lnTo>
                    <a:pt x="165927" y="1857375"/>
                  </a:lnTo>
                  <a:lnTo>
                    <a:pt x="154018" y="1853406"/>
                  </a:lnTo>
                  <a:lnTo>
                    <a:pt x="143300" y="1848247"/>
                  </a:lnTo>
                  <a:lnTo>
                    <a:pt x="132186" y="1842294"/>
                  </a:lnTo>
                  <a:lnTo>
                    <a:pt x="121865" y="1836341"/>
                  </a:lnTo>
                  <a:lnTo>
                    <a:pt x="111147" y="1829594"/>
                  </a:lnTo>
                  <a:lnTo>
                    <a:pt x="101620" y="1822847"/>
                  </a:lnTo>
                  <a:lnTo>
                    <a:pt x="91696" y="1815306"/>
                  </a:lnTo>
                  <a:lnTo>
                    <a:pt x="82566" y="1807369"/>
                  </a:lnTo>
                  <a:lnTo>
                    <a:pt x="74230" y="1799035"/>
                  </a:lnTo>
                  <a:lnTo>
                    <a:pt x="65497" y="1789906"/>
                  </a:lnTo>
                  <a:lnTo>
                    <a:pt x="57558" y="1780778"/>
                  </a:lnTo>
                  <a:lnTo>
                    <a:pt x="50016" y="1771650"/>
                  </a:lnTo>
                  <a:lnTo>
                    <a:pt x="42871" y="1761331"/>
                  </a:lnTo>
                  <a:lnTo>
                    <a:pt x="36520" y="1751410"/>
                  </a:lnTo>
                  <a:lnTo>
                    <a:pt x="30168" y="1740694"/>
                  </a:lnTo>
                  <a:lnTo>
                    <a:pt x="24611" y="1729581"/>
                  </a:lnTo>
                  <a:lnTo>
                    <a:pt x="19848" y="1718469"/>
                  </a:lnTo>
                  <a:lnTo>
                    <a:pt x="15084" y="1706960"/>
                  </a:lnTo>
                  <a:lnTo>
                    <a:pt x="11115" y="1695053"/>
                  </a:lnTo>
                  <a:lnTo>
                    <a:pt x="7939" y="1682750"/>
                  </a:lnTo>
                  <a:lnTo>
                    <a:pt x="4763" y="1670844"/>
                  </a:lnTo>
                  <a:lnTo>
                    <a:pt x="2779" y="1658541"/>
                  </a:lnTo>
                  <a:lnTo>
                    <a:pt x="1191" y="1645841"/>
                  </a:lnTo>
                  <a:lnTo>
                    <a:pt x="0" y="1632744"/>
                  </a:lnTo>
                  <a:lnTo>
                    <a:pt x="0" y="1619647"/>
                  </a:lnTo>
                  <a:lnTo>
                    <a:pt x="0" y="369490"/>
                  </a:lnTo>
                  <a:lnTo>
                    <a:pt x="0" y="356790"/>
                  </a:lnTo>
                  <a:lnTo>
                    <a:pt x="1191" y="344090"/>
                  </a:lnTo>
                  <a:lnTo>
                    <a:pt x="2779" y="330994"/>
                  </a:lnTo>
                  <a:lnTo>
                    <a:pt x="4763" y="318690"/>
                  </a:lnTo>
                  <a:lnTo>
                    <a:pt x="7939" y="306387"/>
                  </a:lnTo>
                  <a:lnTo>
                    <a:pt x="11115" y="294084"/>
                  </a:lnTo>
                  <a:lnTo>
                    <a:pt x="15084" y="282575"/>
                  </a:lnTo>
                  <a:lnTo>
                    <a:pt x="19848" y="271065"/>
                  </a:lnTo>
                  <a:lnTo>
                    <a:pt x="24611" y="259953"/>
                  </a:lnTo>
                  <a:lnTo>
                    <a:pt x="30168" y="249237"/>
                  </a:lnTo>
                  <a:lnTo>
                    <a:pt x="36520" y="238125"/>
                  </a:lnTo>
                  <a:lnTo>
                    <a:pt x="42871" y="228203"/>
                  </a:lnTo>
                  <a:lnTo>
                    <a:pt x="50016" y="218281"/>
                  </a:lnTo>
                  <a:lnTo>
                    <a:pt x="57558" y="208756"/>
                  </a:lnTo>
                  <a:lnTo>
                    <a:pt x="65497" y="199231"/>
                  </a:lnTo>
                  <a:lnTo>
                    <a:pt x="74230" y="190500"/>
                  </a:lnTo>
                  <a:lnTo>
                    <a:pt x="82566" y="182165"/>
                  </a:lnTo>
                  <a:lnTo>
                    <a:pt x="91696" y="174228"/>
                  </a:lnTo>
                  <a:lnTo>
                    <a:pt x="101620" y="167084"/>
                  </a:lnTo>
                  <a:lnTo>
                    <a:pt x="111147" y="159544"/>
                  </a:lnTo>
                  <a:lnTo>
                    <a:pt x="121865" y="152797"/>
                  </a:lnTo>
                  <a:lnTo>
                    <a:pt x="132186" y="147240"/>
                  </a:lnTo>
                  <a:lnTo>
                    <a:pt x="143300" y="141684"/>
                  </a:lnTo>
                  <a:lnTo>
                    <a:pt x="154018" y="136525"/>
                  </a:lnTo>
                  <a:lnTo>
                    <a:pt x="165927" y="131762"/>
                  </a:lnTo>
                  <a:lnTo>
                    <a:pt x="177835" y="127794"/>
                  </a:lnTo>
                  <a:lnTo>
                    <a:pt x="189744" y="124222"/>
                  </a:lnTo>
                  <a:lnTo>
                    <a:pt x="201653" y="121840"/>
                  </a:lnTo>
                  <a:lnTo>
                    <a:pt x="214355" y="119062"/>
                  </a:lnTo>
                  <a:lnTo>
                    <a:pt x="227058" y="117475"/>
                  </a:lnTo>
                  <a:lnTo>
                    <a:pt x="239760" y="116681"/>
                  </a:lnTo>
                  <a:lnTo>
                    <a:pt x="252860" y="116284"/>
                  </a:lnTo>
                  <a:lnTo>
                    <a:pt x="380679" y="116284"/>
                  </a:lnTo>
                  <a:lnTo>
                    <a:pt x="380679" y="215503"/>
                  </a:lnTo>
                  <a:lnTo>
                    <a:pt x="380679" y="307975"/>
                  </a:lnTo>
                  <a:lnTo>
                    <a:pt x="442207" y="307975"/>
                  </a:lnTo>
                  <a:lnTo>
                    <a:pt x="442207"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grpSp>
        <p:nvGrpSpPr>
          <p:cNvPr id="59" name="组合 58"/>
          <p:cNvGrpSpPr/>
          <p:nvPr/>
        </p:nvGrpSpPr>
        <p:grpSpPr>
          <a:xfrm>
            <a:off x="5106670" y="4494342"/>
            <a:ext cx="1123045" cy="1302732"/>
            <a:chOff x="5301679" y="3724016"/>
            <a:chExt cx="1123045" cy="1302732"/>
          </a:xfrm>
        </p:grpSpPr>
        <p:sp>
          <p:nvSpPr>
            <p:cNvPr id="60" name="六边形 59"/>
            <p:cNvSpPr/>
            <p:nvPr/>
          </p:nvSpPr>
          <p:spPr>
            <a:xfrm rot="5400000">
              <a:off x="5211836" y="3813859"/>
              <a:ext cx="1302732" cy="1123045"/>
            </a:xfrm>
            <a:prstGeom prst="hexagon">
              <a:avLst/>
            </a:pr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sp>
          <p:nvSpPr>
            <p:cNvPr id="61" name="KSO_Shape"/>
            <p:cNvSpPr/>
            <p:nvPr/>
          </p:nvSpPr>
          <p:spPr bwMode="auto">
            <a:xfrm>
              <a:off x="5622788" y="4143426"/>
              <a:ext cx="480825" cy="453578"/>
            </a:xfrm>
            <a:custGeom>
              <a:avLst/>
              <a:gdLst>
                <a:gd name="T0" fmla="*/ 186247 w 2959101"/>
                <a:gd name="T1" fmla="*/ 1226349 h 2789237"/>
                <a:gd name="T2" fmla="*/ 230689 w 2959101"/>
                <a:gd name="T3" fmla="*/ 1237612 h 2789237"/>
                <a:gd name="T4" fmla="*/ 288413 w 2959101"/>
                <a:gd name="T5" fmla="*/ 1242988 h 2789237"/>
                <a:gd name="T6" fmla="*/ 479719 w 2959101"/>
                <a:gd name="T7" fmla="*/ 1671247 h 2789237"/>
                <a:gd name="T8" fmla="*/ 447792 w 2959101"/>
                <a:gd name="T9" fmla="*/ 1667919 h 2789237"/>
                <a:gd name="T10" fmla="*/ 425571 w 2959101"/>
                <a:gd name="T11" fmla="*/ 1655632 h 2789237"/>
                <a:gd name="T12" fmla="*/ 406415 w 2959101"/>
                <a:gd name="T13" fmla="*/ 1632337 h 2789237"/>
                <a:gd name="T14" fmla="*/ 1684037 w 2959101"/>
                <a:gd name="T15" fmla="*/ 1235155 h 2789237"/>
                <a:gd name="T16" fmla="*/ 1739462 w 2959101"/>
                <a:gd name="T17" fmla="*/ 1231059 h 2789237"/>
                <a:gd name="T18" fmla="*/ 1778540 w 2959101"/>
                <a:gd name="T19" fmla="*/ 1219540 h 2789237"/>
                <a:gd name="T20" fmla="*/ 1816086 w 2959101"/>
                <a:gd name="T21" fmla="*/ 1198804 h 2789237"/>
                <a:gd name="T22" fmla="*/ 1573698 w 2959101"/>
                <a:gd name="T23" fmla="*/ 1645505 h 2789237"/>
                <a:gd name="T24" fmla="*/ 1560927 w 2959101"/>
                <a:gd name="T25" fmla="*/ 1659840 h 2789237"/>
                <a:gd name="T26" fmla="*/ 1547390 w 2959101"/>
                <a:gd name="T27" fmla="*/ 1666496 h 2789237"/>
                <a:gd name="T28" fmla="*/ 1509589 w 2959101"/>
                <a:gd name="T29" fmla="*/ 1671104 h 2789237"/>
                <a:gd name="T30" fmla="*/ 1044479 w 2959101"/>
                <a:gd name="T31" fmla="*/ 1465033 h 2789237"/>
                <a:gd name="T32" fmla="*/ 653055 w 2959101"/>
                <a:gd name="T33" fmla="*/ 989868 h 2789237"/>
                <a:gd name="T34" fmla="*/ 262244 w 2959101"/>
                <a:gd name="T35" fmla="*/ 1208432 h 2789237"/>
                <a:gd name="T36" fmla="*/ 203201 w 2959101"/>
                <a:gd name="T37" fmla="*/ 1197683 h 2789237"/>
                <a:gd name="T38" fmla="*/ 151059 w 2959101"/>
                <a:gd name="T39" fmla="*/ 1173369 h 2789237"/>
                <a:gd name="T40" fmla="*/ 106841 w 2959101"/>
                <a:gd name="T41" fmla="*/ 1139075 h 2789237"/>
                <a:gd name="T42" fmla="*/ 72846 w 2959101"/>
                <a:gd name="T43" fmla="*/ 1097359 h 2789237"/>
                <a:gd name="T44" fmla="*/ 49586 w 2959101"/>
                <a:gd name="T45" fmla="*/ 1051547 h 2789237"/>
                <a:gd name="T46" fmla="*/ 39874 w 2959101"/>
                <a:gd name="T47" fmla="*/ 1004712 h 2789237"/>
                <a:gd name="T48" fmla="*/ 44474 w 2959101"/>
                <a:gd name="T49" fmla="*/ 953782 h 2789237"/>
                <a:gd name="T50" fmla="*/ 156427 w 2959101"/>
                <a:gd name="T51" fmla="*/ 723445 h 2789237"/>
                <a:gd name="T52" fmla="*/ 1881769 w 2959101"/>
                <a:gd name="T53" fmla="*/ 891877 h 2789237"/>
                <a:gd name="T54" fmla="*/ 1894788 w 2959101"/>
                <a:gd name="T55" fmla="*/ 923328 h 2789237"/>
                <a:gd name="T56" fmla="*/ 1902958 w 2959101"/>
                <a:gd name="T57" fmla="*/ 957080 h 2789237"/>
                <a:gd name="T58" fmla="*/ 1904745 w 2959101"/>
                <a:gd name="T59" fmla="*/ 994156 h 2789237"/>
                <a:gd name="T60" fmla="*/ 1893767 w 2959101"/>
                <a:gd name="T61" fmla="*/ 1047342 h 2789237"/>
                <a:gd name="T62" fmla="*/ 1869771 w 2959101"/>
                <a:gd name="T63" fmla="*/ 1095413 h 2789237"/>
                <a:gd name="T64" fmla="*/ 1834797 w 2959101"/>
                <a:gd name="T65" fmla="*/ 1136069 h 2789237"/>
                <a:gd name="T66" fmla="*/ 1792164 w 2959101"/>
                <a:gd name="T67" fmla="*/ 1167520 h 2789237"/>
                <a:gd name="T68" fmla="*/ 1744425 w 2959101"/>
                <a:gd name="T69" fmla="*/ 1188999 h 2789237"/>
                <a:gd name="T70" fmla="*/ 1694645 w 2959101"/>
                <a:gd name="T71" fmla="*/ 1198460 h 2789237"/>
                <a:gd name="T72" fmla="*/ 1531517 w 2959101"/>
                <a:gd name="T73" fmla="*/ 727463 h 2789237"/>
                <a:gd name="T74" fmla="*/ 1310612 w 2959101"/>
                <a:gd name="T75" fmla="*/ 512 h 2789237"/>
                <a:gd name="T76" fmla="*/ 1333869 w 2959101"/>
                <a:gd name="T77" fmla="*/ 7934 h 2789237"/>
                <a:gd name="T78" fmla="*/ 1352526 w 2959101"/>
                <a:gd name="T79" fmla="*/ 26874 h 2789237"/>
                <a:gd name="T80" fmla="*/ 1493861 w 2959101"/>
                <a:gd name="T81" fmla="*/ 264384 h 2789237"/>
                <a:gd name="T82" fmla="*/ 892487 w 2959101"/>
                <a:gd name="T83" fmla="*/ 95976 h 2789237"/>
                <a:gd name="T84" fmla="*/ 832682 w 2959101"/>
                <a:gd name="T85" fmla="*/ 21499 h 2789237"/>
                <a:gd name="T86" fmla="*/ 658932 w 2959101"/>
                <a:gd name="T87" fmla="*/ 0 h 2789237"/>
                <a:gd name="T88" fmla="*/ 706710 w 2959101"/>
                <a:gd name="T89" fmla="*/ 3069 h 2789237"/>
                <a:gd name="T90" fmla="*/ 746568 w 2959101"/>
                <a:gd name="T91" fmla="*/ 12022 h 2789237"/>
                <a:gd name="T92" fmla="*/ 779783 w 2959101"/>
                <a:gd name="T93" fmla="*/ 26347 h 2789237"/>
                <a:gd name="T94" fmla="*/ 807888 w 2959101"/>
                <a:gd name="T95" fmla="*/ 45788 h 2789237"/>
                <a:gd name="T96" fmla="*/ 831905 w 2959101"/>
                <a:gd name="T97" fmla="*/ 69578 h 2789237"/>
                <a:gd name="T98" fmla="*/ 862565 w 2959101"/>
                <a:gd name="T99" fmla="*/ 112553 h 2789237"/>
                <a:gd name="T100" fmla="*/ 861798 w 2959101"/>
                <a:gd name="T101" fmla="*/ 328704 h 2789237"/>
                <a:gd name="T102" fmla="*/ 501800 w 2959101"/>
                <a:gd name="T103" fmla="*/ 83903 h 2789237"/>
                <a:gd name="T104" fmla="*/ 531183 w 2959101"/>
                <a:gd name="T105" fmla="*/ 43998 h 2789237"/>
                <a:gd name="T106" fmla="*/ 566697 w 2959101"/>
                <a:gd name="T107" fmla="*/ 17394 h 2789237"/>
                <a:gd name="T108" fmla="*/ 612431 w 2959101"/>
                <a:gd name="T109" fmla="*/ 3325 h 2789237"/>
                <a:gd name="T110" fmla="*/ 658932 w 2959101"/>
                <a:gd name="T111" fmla="*/ 0 h 278923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959101" h="2789237">
                  <a:moveTo>
                    <a:pt x="230188" y="1878012"/>
                  </a:moveTo>
                  <a:lnTo>
                    <a:pt x="253199" y="1889137"/>
                  </a:lnTo>
                  <a:lnTo>
                    <a:pt x="265102" y="1894302"/>
                  </a:lnTo>
                  <a:lnTo>
                    <a:pt x="277004" y="1898673"/>
                  </a:lnTo>
                  <a:lnTo>
                    <a:pt x="289303" y="1903440"/>
                  </a:lnTo>
                  <a:lnTo>
                    <a:pt x="301999" y="1907414"/>
                  </a:lnTo>
                  <a:lnTo>
                    <a:pt x="315092" y="1911387"/>
                  </a:lnTo>
                  <a:lnTo>
                    <a:pt x="328978" y="1914963"/>
                  </a:lnTo>
                  <a:lnTo>
                    <a:pt x="343657" y="1918538"/>
                  </a:lnTo>
                  <a:lnTo>
                    <a:pt x="358337" y="1920922"/>
                  </a:lnTo>
                  <a:lnTo>
                    <a:pt x="374207" y="1923704"/>
                  </a:lnTo>
                  <a:lnTo>
                    <a:pt x="391267" y="1925690"/>
                  </a:lnTo>
                  <a:lnTo>
                    <a:pt x="408724" y="1927279"/>
                  </a:lnTo>
                  <a:lnTo>
                    <a:pt x="427767" y="1928471"/>
                  </a:lnTo>
                  <a:lnTo>
                    <a:pt x="448001" y="1929266"/>
                  </a:lnTo>
                  <a:lnTo>
                    <a:pt x="469029" y="1929266"/>
                  </a:lnTo>
                  <a:lnTo>
                    <a:pt x="1446213" y="1929266"/>
                  </a:lnTo>
                  <a:lnTo>
                    <a:pt x="1293069" y="2273739"/>
                  </a:lnTo>
                  <a:lnTo>
                    <a:pt x="1446213" y="2593975"/>
                  </a:lnTo>
                  <a:lnTo>
                    <a:pt x="745164" y="2593975"/>
                  </a:lnTo>
                  <a:lnTo>
                    <a:pt x="733261" y="2593975"/>
                  </a:lnTo>
                  <a:lnTo>
                    <a:pt x="722946" y="2593181"/>
                  </a:lnTo>
                  <a:lnTo>
                    <a:pt x="713424" y="2591989"/>
                  </a:lnTo>
                  <a:lnTo>
                    <a:pt x="703902" y="2590399"/>
                  </a:lnTo>
                  <a:lnTo>
                    <a:pt x="695571" y="2588810"/>
                  </a:lnTo>
                  <a:lnTo>
                    <a:pt x="688032" y="2586029"/>
                  </a:lnTo>
                  <a:lnTo>
                    <a:pt x="680891" y="2582850"/>
                  </a:lnTo>
                  <a:lnTo>
                    <a:pt x="673750" y="2578877"/>
                  </a:lnTo>
                  <a:lnTo>
                    <a:pt x="667402" y="2574507"/>
                  </a:lnTo>
                  <a:lnTo>
                    <a:pt x="661054" y="2569739"/>
                  </a:lnTo>
                  <a:lnTo>
                    <a:pt x="655103" y="2564177"/>
                  </a:lnTo>
                  <a:lnTo>
                    <a:pt x="649151" y="2557422"/>
                  </a:lnTo>
                  <a:lnTo>
                    <a:pt x="643200" y="2550668"/>
                  </a:lnTo>
                  <a:lnTo>
                    <a:pt x="637646" y="2542324"/>
                  </a:lnTo>
                  <a:lnTo>
                    <a:pt x="631298" y="2533583"/>
                  </a:lnTo>
                  <a:lnTo>
                    <a:pt x="625347" y="2523650"/>
                  </a:lnTo>
                  <a:lnTo>
                    <a:pt x="230188" y="1878012"/>
                  </a:lnTo>
                  <a:close/>
                  <a:moveTo>
                    <a:pt x="1932679" y="1738312"/>
                  </a:moveTo>
                  <a:lnTo>
                    <a:pt x="1932679" y="1917109"/>
                  </a:lnTo>
                  <a:lnTo>
                    <a:pt x="2615872" y="1917109"/>
                  </a:lnTo>
                  <a:lnTo>
                    <a:pt x="2636106" y="1916711"/>
                  </a:lnTo>
                  <a:lnTo>
                    <a:pt x="2654356" y="1915917"/>
                  </a:lnTo>
                  <a:lnTo>
                    <a:pt x="2671416" y="1914725"/>
                  </a:lnTo>
                  <a:lnTo>
                    <a:pt x="2687286" y="1912738"/>
                  </a:lnTo>
                  <a:lnTo>
                    <a:pt x="2701965" y="1910751"/>
                  </a:lnTo>
                  <a:lnTo>
                    <a:pt x="2715851" y="1907970"/>
                  </a:lnTo>
                  <a:lnTo>
                    <a:pt x="2728547" y="1904791"/>
                  </a:lnTo>
                  <a:lnTo>
                    <a:pt x="2740449" y="1901216"/>
                  </a:lnTo>
                  <a:lnTo>
                    <a:pt x="2751955" y="1897640"/>
                  </a:lnTo>
                  <a:lnTo>
                    <a:pt x="2762667" y="1892872"/>
                  </a:lnTo>
                  <a:lnTo>
                    <a:pt x="2772982" y="1888104"/>
                  </a:lnTo>
                  <a:lnTo>
                    <a:pt x="2782901" y="1883336"/>
                  </a:lnTo>
                  <a:lnTo>
                    <a:pt x="2792423" y="1878171"/>
                  </a:lnTo>
                  <a:lnTo>
                    <a:pt x="2802341" y="1872608"/>
                  </a:lnTo>
                  <a:lnTo>
                    <a:pt x="2820988" y="1860688"/>
                  </a:lnTo>
                  <a:lnTo>
                    <a:pt x="2473441" y="2504355"/>
                  </a:lnTo>
                  <a:lnTo>
                    <a:pt x="2465506" y="2519056"/>
                  </a:lnTo>
                  <a:lnTo>
                    <a:pt x="2458364" y="2532168"/>
                  </a:lnTo>
                  <a:lnTo>
                    <a:pt x="2451223" y="2544088"/>
                  </a:lnTo>
                  <a:lnTo>
                    <a:pt x="2444478" y="2554021"/>
                  </a:lnTo>
                  <a:lnTo>
                    <a:pt x="2438130" y="2562365"/>
                  </a:lnTo>
                  <a:lnTo>
                    <a:pt x="2434956" y="2566338"/>
                  </a:lnTo>
                  <a:lnTo>
                    <a:pt x="2431386" y="2569914"/>
                  </a:lnTo>
                  <a:lnTo>
                    <a:pt x="2428212" y="2573092"/>
                  </a:lnTo>
                  <a:lnTo>
                    <a:pt x="2424641" y="2576271"/>
                  </a:lnTo>
                  <a:lnTo>
                    <a:pt x="2420674" y="2578655"/>
                  </a:lnTo>
                  <a:lnTo>
                    <a:pt x="2416706" y="2581039"/>
                  </a:lnTo>
                  <a:lnTo>
                    <a:pt x="2412342" y="2583025"/>
                  </a:lnTo>
                  <a:lnTo>
                    <a:pt x="2407978" y="2585012"/>
                  </a:lnTo>
                  <a:lnTo>
                    <a:pt x="2403614" y="2586601"/>
                  </a:lnTo>
                  <a:lnTo>
                    <a:pt x="2398059" y="2587793"/>
                  </a:lnTo>
                  <a:lnTo>
                    <a:pt x="2387347" y="2590575"/>
                  </a:lnTo>
                  <a:lnTo>
                    <a:pt x="2375048" y="2591767"/>
                  </a:lnTo>
                  <a:lnTo>
                    <a:pt x="2361162" y="2593356"/>
                  </a:lnTo>
                  <a:lnTo>
                    <a:pt x="2344896" y="2593753"/>
                  </a:lnTo>
                  <a:lnTo>
                    <a:pt x="2326645" y="2594151"/>
                  </a:lnTo>
                  <a:lnTo>
                    <a:pt x="2306411" y="2594151"/>
                  </a:lnTo>
                  <a:lnTo>
                    <a:pt x="1958864" y="2594151"/>
                  </a:lnTo>
                  <a:lnTo>
                    <a:pt x="1958864" y="2789237"/>
                  </a:lnTo>
                  <a:lnTo>
                    <a:pt x="1622425" y="2273907"/>
                  </a:lnTo>
                  <a:lnTo>
                    <a:pt x="1932679" y="1738312"/>
                  </a:lnTo>
                  <a:close/>
                  <a:moveTo>
                    <a:pt x="0" y="995362"/>
                  </a:moveTo>
                  <a:lnTo>
                    <a:pt x="674158" y="995362"/>
                  </a:lnTo>
                  <a:lnTo>
                    <a:pt x="950888" y="1437085"/>
                  </a:lnTo>
                  <a:lnTo>
                    <a:pt x="1014413" y="1536394"/>
                  </a:lnTo>
                  <a:lnTo>
                    <a:pt x="950888" y="1504615"/>
                  </a:lnTo>
                  <a:lnTo>
                    <a:pt x="840911" y="1449797"/>
                  </a:lnTo>
                  <a:lnTo>
                    <a:pt x="608251" y="1876425"/>
                  </a:lnTo>
                  <a:lnTo>
                    <a:pt x="426411" y="1876425"/>
                  </a:lnTo>
                  <a:lnTo>
                    <a:pt x="407353" y="1875631"/>
                  </a:lnTo>
                  <a:lnTo>
                    <a:pt x="388296" y="1874439"/>
                  </a:lnTo>
                  <a:lnTo>
                    <a:pt x="369635" y="1871658"/>
                  </a:lnTo>
                  <a:lnTo>
                    <a:pt x="350975" y="1868083"/>
                  </a:lnTo>
                  <a:lnTo>
                    <a:pt x="333506" y="1864111"/>
                  </a:lnTo>
                  <a:lnTo>
                    <a:pt x="315639" y="1858947"/>
                  </a:lnTo>
                  <a:lnTo>
                    <a:pt x="298567" y="1852988"/>
                  </a:lnTo>
                  <a:lnTo>
                    <a:pt x="281892" y="1845838"/>
                  </a:lnTo>
                  <a:lnTo>
                    <a:pt x="265614" y="1838291"/>
                  </a:lnTo>
                  <a:lnTo>
                    <a:pt x="249732" y="1829949"/>
                  </a:lnTo>
                  <a:lnTo>
                    <a:pt x="234645" y="1821210"/>
                  </a:lnTo>
                  <a:lnTo>
                    <a:pt x="219955" y="1811676"/>
                  </a:lnTo>
                  <a:lnTo>
                    <a:pt x="205662" y="1801745"/>
                  </a:lnTo>
                  <a:lnTo>
                    <a:pt x="192163" y="1791020"/>
                  </a:lnTo>
                  <a:lnTo>
                    <a:pt x="179061" y="1779500"/>
                  </a:lnTo>
                  <a:lnTo>
                    <a:pt x="165959" y="1767981"/>
                  </a:lnTo>
                  <a:lnTo>
                    <a:pt x="154445" y="1755666"/>
                  </a:lnTo>
                  <a:lnTo>
                    <a:pt x="142931" y="1743352"/>
                  </a:lnTo>
                  <a:lnTo>
                    <a:pt x="132211" y="1730243"/>
                  </a:lnTo>
                  <a:lnTo>
                    <a:pt x="122285" y="1716738"/>
                  </a:lnTo>
                  <a:lnTo>
                    <a:pt x="113154" y="1703232"/>
                  </a:lnTo>
                  <a:lnTo>
                    <a:pt x="104419" y="1689328"/>
                  </a:lnTo>
                  <a:lnTo>
                    <a:pt x="96479" y="1675425"/>
                  </a:lnTo>
                  <a:lnTo>
                    <a:pt x="89332" y="1661125"/>
                  </a:lnTo>
                  <a:lnTo>
                    <a:pt x="82979" y="1646824"/>
                  </a:lnTo>
                  <a:lnTo>
                    <a:pt x="77024" y="1632127"/>
                  </a:lnTo>
                  <a:lnTo>
                    <a:pt x="72657" y="1617826"/>
                  </a:lnTo>
                  <a:lnTo>
                    <a:pt x="68289" y="1602732"/>
                  </a:lnTo>
                  <a:lnTo>
                    <a:pt x="65510" y="1588431"/>
                  </a:lnTo>
                  <a:lnTo>
                    <a:pt x="63128" y="1574131"/>
                  </a:lnTo>
                  <a:lnTo>
                    <a:pt x="61937" y="1559433"/>
                  </a:lnTo>
                  <a:lnTo>
                    <a:pt x="61540" y="1545133"/>
                  </a:lnTo>
                  <a:lnTo>
                    <a:pt x="61937" y="1528846"/>
                  </a:lnTo>
                  <a:lnTo>
                    <a:pt x="63128" y="1512560"/>
                  </a:lnTo>
                  <a:lnTo>
                    <a:pt x="65907" y="1496273"/>
                  </a:lnTo>
                  <a:lnTo>
                    <a:pt x="69083" y="1480384"/>
                  </a:lnTo>
                  <a:lnTo>
                    <a:pt x="73848" y="1465289"/>
                  </a:lnTo>
                  <a:lnTo>
                    <a:pt x="79009" y="1449400"/>
                  </a:lnTo>
                  <a:lnTo>
                    <a:pt x="85362" y="1433908"/>
                  </a:lnTo>
                  <a:lnTo>
                    <a:pt x="92508" y="1418813"/>
                  </a:lnTo>
                  <a:lnTo>
                    <a:pt x="242983" y="1122874"/>
                  </a:lnTo>
                  <a:lnTo>
                    <a:pt x="0" y="995362"/>
                  </a:lnTo>
                  <a:close/>
                  <a:moveTo>
                    <a:pt x="2574057" y="833437"/>
                  </a:moveTo>
                  <a:lnTo>
                    <a:pt x="2912705" y="1366837"/>
                  </a:lnTo>
                  <a:lnTo>
                    <a:pt x="2917861" y="1375172"/>
                  </a:lnTo>
                  <a:lnTo>
                    <a:pt x="2923016" y="1384300"/>
                  </a:lnTo>
                  <a:lnTo>
                    <a:pt x="2927378" y="1393428"/>
                  </a:lnTo>
                  <a:lnTo>
                    <a:pt x="2931740" y="1402953"/>
                  </a:lnTo>
                  <a:lnTo>
                    <a:pt x="2936102" y="1412478"/>
                  </a:lnTo>
                  <a:lnTo>
                    <a:pt x="2940067" y="1422797"/>
                  </a:lnTo>
                  <a:lnTo>
                    <a:pt x="2943239" y="1433116"/>
                  </a:lnTo>
                  <a:lnTo>
                    <a:pt x="2946808" y="1443434"/>
                  </a:lnTo>
                  <a:lnTo>
                    <a:pt x="2949188" y="1453753"/>
                  </a:lnTo>
                  <a:lnTo>
                    <a:pt x="2951963" y="1464469"/>
                  </a:lnTo>
                  <a:lnTo>
                    <a:pt x="2954343" y="1474788"/>
                  </a:lnTo>
                  <a:lnTo>
                    <a:pt x="2955929" y="1485503"/>
                  </a:lnTo>
                  <a:lnTo>
                    <a:pt x="2957118" y="1495822"/>
                  </a:lnTo>
                  <a:lnTo>
                    <a:pt x="2958308" y="1505744"/>
                  </a:lnTo>
                  <a:lnTo>
                    <a:pt x="2958705" y="1516063"/>
                  </a:lnTo>
                  <a:lnTo>
                    <a:pt x="2959101" y="1525588"/>
                  </a:lnTo>
                  <a:lnTo>
                    <a:pt x="2958705" y="1543050"/>
                  </a:lnTo>
                  <a:lnTo>
                    <a:pt x="2956722" y="1560116"/>
                  </a:lnTo>
                  <a:lnTo>
                    <a:pt x="2954739" y="1576784"/>
                  </a:lnTo>
                  <a:lnTo>
                    <a:pt x="2951170" y="1593453"/>
                  </a:lnTo>
                  <a:lnTo>
                    <a:pt x="2946808" y="1609725"/>
                  </a:lnTo>
                  <a:lnTo>
                    <a:pt x="2941653" y="1625600"/>
                  </a:lnTo>
                  <a:lnTo>
                    <a:pt x="2935705" y="1641475"/>
                  </a:lnTo>
                  <a:lnTo>
                    <a:pt x="2928964" y="1656556"/>
                  </a:lnTo>
                  <a:lnTo>
                    <a:pt x="2921429" y="1671638"/>
                  </a:lnTo>
                  <a:lnTo>
                    <a:pt x="2913102" y="1685925"/>
                  </a:lnTo>
                  <a:lnTo>
                    <a:pt x="2904378" y="1700213"/>
                  </a:lnTo>
                  <a:lnTo>
                    <a:pt x="2894464" y="1713706"/>
                  </a:lnTo>
                  <a:lnTo>
                    <a:pt x="2884154" y="1726803"/>
                  </a:lnTo>
                  <a:lnTo>
                    <a:pt x="2873448" y="1739106"/>
                  </a:lnTo>
                  <a:lnTo>
                    <a:pt x="2862344" y="1751410"/>
                  </a:lnTo>
                  <a:lnTo>
                    <a:pt x="2850052" y="1763316"/>
                  </a:lnTo>
                  <a:lnTo>
                    <a:pt x="2837759" y="1774031"/>
                  </a:lnTo>
                  <a:lnTo>
                    <a:pt x="2825069" y="1784747"/>
                  </a:lnTo>
                  <a:lnTo>
                    <a:pt x="2811983" y="1794272"/>
                  </a:lnTo>
                  <a:lnTo>
                    <a:pt x="2797708" y="1803797"/>
                  </a:lnTo>
                  <a:lnTo>
                    <a:pt x="2783829" y="1812131"/>
                  </a:lnTo>
                  <a:lnTo>
                    <a:pt x="2769950" y="1820466"/>
                  </a:lnTo>
                  <a:lnTo>
                    <a:pt x="2754881" y="1827610"/>
                  </a:lnTo>
                  <a:lnTo>
                    <a:pt x="2740209" y="1834753"/>
                  </a:lnTo>
                  <a:lnTo>
                    <a:pt x="2725140" y="1840310"/>
                  </a:lnTo>
                  <a:lnTo>
                    <a:pt x="2709675" y="1845469"/>
                  </a:lnTo>
                  <a:lnTo>
                    <a:pt x="2694606" y="1849835"/>
                  </a:lnTo>
                  <a:lnTo>
                    <a:pt x="2679141" y="1853803"/>
                  </a:lnTo>
                  <a:lnTo>
                    <a:pt x="2663279" y="1856978"/>
                  </a:lnTo>
                  <a:lnTo>
                    <a:pt x="2648211" y="1858566"/>
                  </a:lnTo>
                  <a:lnTo>
                    <a:pt x="2632349" y="1860153"/>
                  </a:lnTo>
                  <a:lnTo>
                    <a:pt x="2616487" y="1860550"/>
                  </a:lnTo>
                  <a:lnTo>
                    <a:pt x="2418215" y="1860550"/>
                  </a:lnTo>
                  <a:lnTo>
                    <a:pt x="2078376" y="1290637"/>
                  </a:lnTo>
                  <a:lnTo>
                    <a:pt x="2008188" y="1171972"/>
                  </a:lnTo>
                  <a:lnTo>
                    <a:pt x="2378957" y="1129109"/>
                  </a:lnTo>
                  <a:lnTo>
                    <a:pt x="2574057" y="833437"/>
                  </a:lnTo>
                  <a:close/>
                  <a:moveTo>
                    <a:pt x="1239838" y="0"/>
                  </a:moveTo>
                  <a:lnTo>
                    <a:pt x="2017953" y="0"/>
                  </a:lnTo>
                  <a:lnTo>
                    <a:pt x="2027084" y="397"/>
                  </a:lnTo>
                  <a:lnTo>
                    <a:pt x="2035818" y="794"/>
                  </a:lnTo>
                  <a:lnTo>
                    <a:pt x="2044155" y="1986"/>
                  </a:lnTo>
                  <a:lnTo>
                    <a:pt x="2051697" y="3178"/>
                  </a:lnTo>
                  <a:lnTo>
                    <a:pt x="2058843" y="5561"/>
                  </a:lnTo>
                  <a:lnTo>
                    <a:pt x="2065195" y="8739"/>
                  </a:lnTo>
                  <a:lnTo>
                    <a:pt x="2071944" y="12314"/>
                  </a:lnTo>
                  <a:lnTo>
                    <a:pt x="2077899" y="16684"/>
                  </a:lnTo>
                  <a:lnTo>
                    <a:pt x="2083854" y="21451"/>
                  </a:lnTo>
                  <a:lnTo>
                    <a:pt x="2089015" y="27013"/>
                  </a:lnTo>
                  <a:lnTo>
                    <a:pt x="2094970" y="34163"/>
                  </a:lnTo>
                  <a:lnTo>
                    <a:pt x="2100925" y="41711"/>
                  </a:lnTo>
                  <a:lnTo>
                    <a:pt x="2106880" y="50053"/>
                  </a:lnTo>
                  <a:lnTo>
                    <a:pt x="2112835" y="59587"/>
                  </a:lnTo>
                  <a:lnTo>
                    <a:pt x="2119584" y="69518"/>
                  </a:lnTo>
                  <a:lnTo>
                    <a:pt x="2126730" y="81435"/>
                  </a:lnTo>
                  <a:lnTo>
                    <a:pt x="2320465" y="410355"/>
                  </a:lnTo>
                  <a:lnTo>
                    <a:pt x="2530476" y="296742"/>
                  </a:lnTo>
                  <a:lnTo>
                    <a:pt x="2219230" y="850900"/>
                  </a:lnTo>
                  <a:lnTo>
                    <a:pt x="1584035" y="850900"/>
                  </a:lnTo>
                  <a:lnTo>
                    <a:pt x="1749979" y="743246"/>
                  </a:lnTo>
                  <a:lnTo>
                    <a:pt x="1386330" y="148967"/>
                  </a:lnTo>
                  <a:lnTo>
                    <a:pt x="1337499" y="76668"/>
                  </a:lnTo>
                  <a:lnTo>
                    <a:pt x="1327177" y="64354"/>
                  </a:lnTo>
                  <a:lnTo>
                    <a:pt x="1316061" y="52834"/>
                  </a:lnTo>
                  <a:lnTo>
                    <a:pt x="1304945" y="42902"/>
                  </a:lnTo>
                  <a:lnTo>
                    <a:pt x="1293433" y="33369"/>
                  </a:lnTo>
                  <a:lnTo>
                    <a:pt x="1281126" y="23835"/>
                  </a:lnTo>
                  <a:lnTo>
                    <a:pt x="1268422" y="15492"/>
                  </a:lnTo>
                  <a:lnTo>
                    <a:pt x="1254527" y="7945"/>
                  </a:lnTo>
                  <a:lnTo>
                    <a:pt x="1239838" y="0"/>
                  </a:lnTo>
                  <a:close/>
                  <a:moveTo>
                    <a:pt x="1023541" y="0"/>
                  </a:moveTo>
                  <a:lnTo>
                    <a:pt x="1039416" y="397"/>
                  </a:lnTo>
                  <a:lnTo>
                    <a:pt x="1054895" y="794"/>
                  </a:lnTo>
                  <a:lnTo>
                    <a:pt x="1069579" y="1588"/>
                  </a:lnTo>
                  <a:lnTo>
                    <a:pt x="1084263" y="2779"/>
                  </a:lnTo>
                  <a:lnTo>
                    <a:pt x="1097757" y="4764"/>
                  </a:lnTo>
                  <a:lnTo>
                    <a:pt x="1110854" y="6749"/>
                  </a:lnTo>
                  <a:lnTo>
                    <a:pt x="1123951" y="9132"/>
                  </a:lnTo>
                  <a:lnTo>
                    <a:pt x="1136254" y="12308"/>
                  </a:lnTo>
                  <a:lnTo>
                    <a:pt x="1148160" y="15087"/>
                  </a:lnTo>
                  <a:lnTo>
                    <a:pt x="1159670" y="18660"/>
                  </a:lnTo>
                  <a:lnTo>
                    <a:pt x="1170385" y="22234"/>
                  </a:lnTo>
                  <a:lnTo>
                    <a:pt x="1181498" y="26601"/>
                  </a:lnTo>
                  <a:lnTo>
                    <a:pt x="1191420" y="30968"/>
                  </a:lnTo>
                  <a:lnTo>
                    <a:pt x="1201738" y="35733"/>
                  </a:lnTo>
                  <a:lnTo>
                    <a:pt x="1211263" y="40894"/>
                  </a:lnTo>
                  <a:lnTo>
                    <a:pt x="1220391" y="46453"/>
                  </a:lnTo>
                  <a:lnTo>
                    <a:pt x="1229520" y="52011"/>
                  </a:lnTo>
                  <a:lnTo>
                    <a:pt x="1238251" y="57967"/>
                  </a:lnTo>
                  <a:lnTo>
                    <a:pt x="1246585" y="64319"/>
                  </a:lnTo>
                  <a:lnTo>
                    <a:pt x="1254920" y="71069"/>
                  </a:lnTo>
                  <a:lnTo>
                    <a:pt x="1262857" y="77818"/>
                  </a:lnTo>
                  <a:lnTo>
                    <a:pt x="1270398" y="85362"/>
                  </a:lnTo>
                  <a:lnTo>
                    <a:pt x="1277938" y="92906"/>
                  </a:lnTo>
                  <a:lnTo>
                    <a:pt x="1285082" y="100052"/>
                  </a:lnTo>
                  <a:lnTo>
                    <a:pt x="1292226" y="107993"/>
                  </a:lnTo>
                  <a:lnTo>
                    <a:pt x="1299370" y="116331"/>
                  </a:lnTo>
                  <a:lnTo>
                    <a:pt x="1312863" y="133800"/>
                  </a:lnTo>
                  <a:lnTo>
                    <a:pt x="1325960" y="152064"/>
                  </a:lnTo>
                  <a:lnTo>
                    <a:pt x="1338660" y="171121"/>
                  </a:lnTo>
                  <a:lnTo>
                    <a:pt x="1339851" y="174695"/>
                  </a:lnTo>
                  <a:lnTo>
                    <a:pt x="1341835" y="178268"/>
                  </a:lnTo>
                  <a:lnTo>
                    <a:pt x="1343423" y="181047"/>
                  </a:lnTo>
                  <a:lnTo>
                    <a:pt x="1345010" y="183826"/>
                  </a:lnTo>
                  <a:lnTo>
                    <a:pt x="1435101" y="335096"/>
                  </a:lnTo>
                  <a:lnTo>
                    <a:pt x="1338660" y="510188"/>
                  </a:lnTo>
                  <a:lnTo>
                    <a:pt x="1069579" y="995363"/>
                  </a:lnTo>
                  <a:lnTo>
                    <a:pt x="835820" y="696397"/>
                  </a:lnTo>
                  <a:lnTo>
                    <a:pt x="481013" y="681706"/>
                  </a:lnTo>
                  <a:lnTo>
                    <a:pt x="771129" y="144917"/>
                  </a:lnTo>
                  <a:lnTo>
                    <a:pt x="779463" y="130227"/>
                  </a:lnTo>
                  <a:lnTo>
                    <a:pt x="788194" y="115934"/>
                  </a:lnTo>
                  <a:lnTo>
                    <a:pt x="796926" y="102832"/>
                  </a:lnTo>
                  <a:lnTo>
                    <a:pt x="806451" y="90524"/>
                  </a:lnTo>
                  <a:lnTo>
                    <a:pt x="815579" y="78613"/>
                  </a:lnTo>
                  <a:lnTo>
                    <a:pt x="825104" y="68290"/>
                  </a:lnTo>
                  <a:lnTo>
                    <a:pt x="835026" y="57967"/>
                  </a:lnTo>
                  <a:lnTo>
                    <a:pt x="845741" y="49232"/>
                  </a:lnTo>
                  <a:lnTo>
                    <a:pt x="856854" y="40894"/>
                  </a:lnTo>
                  <a:lnTo>
                    <a:pt x="867966" y="33748"/>
                  </a:lnTo>
                  <a:lnTo>
                    <a:pt x="880269" y="26998"/>
                  </a:lnTo>
                  <a:lnTo>
                    <a:pt x="892970" y="21440"/>
                  </a:lnTo>
                  <a:lnTo>
                    <a:pt x="906066" y="15881"/>
                  </a:lnTo>
                  <a:lnTo>
                    <a:pt x="920751" y="11514"/>
                  </a:lnTo>
                  <a:lnTo>
                    <a:pt x="935435" y="8338"/>
                  </a:lnTo>
                  <a:lnTo>
                    <a:pt x="951310" y="5161"/>
                  </a:lnTo>
                  <a:lnTo>
                    <a:pt x="959248" y="3970"/>
                  </a:lnTo>
                  <a:lnTo>
                    <a:pt x="967582" y="2779"/>
                  </a:lnTo>
                  <a:lnTo>
                    <a:pt x="985441" y="1191"/>
                  </a:lnTo>
                  <a:lnTo>
                    <a:pt x="1004491" y="397"/>
                  </a:lnTo>
                  <a:lnTo>
                    <a:pt x="1023541"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cxnSp>
        <p:nvCxnSpPr>
          <p:cNvPr id="62" name="直接连接符 61"/>
          <p:cNvCxnSpPr/>
          <p:nvPr/>
        </p:nvCxnSpPr>
        <p:spPr>
          <a:xfrm>
            <a:off x="1564647" y="2846037"/>
            <a:ext cx="3311090" cy="0"/>
          </a:xfrm>
          <a:prstGeom prst="line">
            <a:avLst/>
          </a:prstGeom>
          <a:ln w="952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6384930" y="2183341"/>
            <a:ext cx="4100830" cy="1144987"/>
            <a:chOff x="6567113" y="1793376"/>
            <a:chExt cx="4100531" cy="959267"/>
          </a:xfrm>
        </p:grpSpPr>
        <p:sp>
          <p:nvSpPr>
            <p:cNvPr id="64" name="文本框 69"/>
            <p:cNvSpPr txBox="1"/>
            <p:nvPr/>
          </p:nvSpPr>
          <p:spPr>
            <a:xfrm>
              <a:off x="6567113" y="1810921"/>
              <a:ext cx="916058" cy="695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rPr>
                <a:t>01</a:t>
              </a:r>
              <a:endParaRPr kumimoji="0" lang="zh-CN" altLang="en-US" sz="48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nvGrpSpPr>
            <p:cNvPr id="65" name="组合 64"/>
            <p:cNvGrpSpPr/>
            <p:nvPr/>
          </p:nvGrpSpPr>
          <p:grpSpPr>
            <a:xfrm>
              <a:off x="7395055" y="1793376"/>
              <a:ext cx="3272589" cy="959267"/>
              <a:chOff x="6968290" y="1689104"/>
              <a:chExt cx="3272589" cy="959267"/>
            </a:xfrm>
          </p:grpSpPr>
          <p:sp>
            <p:nvSpPr>
              <p:cNvPr id="66" name="文本框 9"/>
              <p:cNvSpPr txBox="1"/>
              <p:nvPr/>
            </p:nvSpPr>
            <p:spPr>
              <a:xfrm>
                <a:off x="6968290" y="1689104"/>
                <a:ext cx="2329313" cy="4383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lumMod val="95000"/>
                      </a:prstClr>
                    </a:solidFill>
                    <a:effectLst/>
                    <a:uLnTx/>
                    <a:uFillTx/>
                    <a:latin typeface="华文行楷" panose="02010800040101010101" pitchFamily="2" charset="-122"/>
                    <a:ea typeface="华文行楷" panose="02010800040101010101" pitchFamily="2" charset="-122"/>
                  </a:rPr>
                  <a:t>智能化应用</a:t>
                </a:r>
              </a:p>
            </p:txBody>
          </p:sp>
          <p:sp>
            <p:nvSpPr>
              <p:cNvPr id="67" name="文本框 11"/>
              <p:cNvSpPr txBox="1"/>
              <p:nvPr/>
            </p:nvSpPr>
            <p:spPr>
              <a:xfrm>
                <a:off x="6968290" y="2029520"/>
                <a:ext cx="3272589" cy="6188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rPr>
                  <a:t>随着人工智能技术的发展，计算机在某种程度上理解人类成为了可能。智能化计算机将不再是冰冷的机器。</a:t>
                </a:r>
              </a:p>
            </p:txBody>
          </p:sp>
        </p:grpSp>
      </p:grpSp>
      <p:cxnSp>
        <p:nvCxnSpPr>
          <p:cNvPr id="68" name="直接连接符 67"/>
          <p:cNvCxnSpPr/>
          <p:nvPr/>
        </p:nvCxnSpPr>
        <p:spPr>
          <a:xfrm>
            <a:off x="7087620" y="3673602"/>
            <a:ext cx="3311090" cy="0"/>
          </a:xfrm>
          <a:prstGeom prst="line">
            <a:avLst/>
          </a:prstGeom>
          <a:ln w="952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1661467" y="3230547"/>
            <a:ext cx="3875592" cy="1396067"/>
            <a:chOff x="1837412" y="2883934"/>
            <a:chExt cx="3875592" cy="1396067"/>
          </a:xfrm>
        </p:grpSpPr>
        <p:sp>
          <p:nvSpPr>
            <p:cNvPr id="70" name="文本框 75"/>
            <p:cNvSpPr txBox="1"/>
            <p:nvPr/>
          </p:nvSpPr>
          <p:spPr>
            <a:xfrm>
              <a:off x="4796946" y="2939897"/>
              <a:ext cx="9160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rPr>
                <a:t>02</a:t>
              </a:r>
              <a:endParaRPr kumimoji="0" lang="zh-CN" altLang="en-US" sz="48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nvGrpSpPr>
            <p:cNvPr id="71" name="组合 70"/>
            <p:cNvGrpSpPr/>
            <p:nvPr/>
          </p:nvGrpSpPr>
          <p:grpSpPr>
            <a:xfrm>
              <a:off x="1837412" y="2883934"/>
              <a:ext cx="2959735" cy="1396067"/>
              <a:chOff x="7281345" y="1722441"/>
              <a:chExt cx="2959735" cy="1396067"/>
            </a:xfrm>
          </p:grpSpPr>
          <p:sp>
            <p:nvSpPr>
              <p:cNvPr id="72" name="文本框 77"/>
              <p:cNvSpPr txBox="1"/>
              <p:nvPr/>
            </p:nvSpPr>
            <p:spPr>
              <a:xfrm>
                <a:off x="7911566" y="1722441"/>
                <a:ext cx="2329313" cy="523220"/>
              </a:xfrm>
              <a:prstGeom prst="rect">
                <a:avLst/>
              </a:prstGeom>
              <a:noFill/>
            </p:spPr>
            <p:txBody>
              <a:bodyPr wrap="square" rtlCol="0">
                <a:spAutoFit/>
              </a:bodyPr>
              <a:lstStyle/>
              <a:p>
                <a:pPr algn="r">
                  <a:defRPr/>
                </a:pPr>
                <a:r>
                  <a:rPr lang="zh-CN" altLang="en-US" sz="2800" dirty="0">
                    <a:solidFill>
                      <a:prstClr val="white">
                        <a:lumMod val="95000"/>
                      </a:prstClr>
                    </a:solidFill>
                    <a:latin typeface="华文行楷" panose="02010800040101010101" pitchFamily="2" charset="-122"/>
                    <a:ea typeface="华文行楷" panose="02010800040101010101" pitchFamily="2" charset="-122"/>
                  </a:rPr>
                  <a:t>预测趋势</a:t>
                </a:r>
              </a:p>
            </p:txBody>
          </p:sp>
          <p:sp>
            <p:nvSpPr>
              <p:cNvPr id="73" name="文本框 80"/>
              <p:cNvSpPr txBox="1"/>
              <p:nvPr/>
            </p:nvSpPr>
            <p:spPr>
              <a:xfrm>
                <a:off x="7281345" y="2164401"/>
                <a:ext cx="2959735"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rPr>
                  <a:t>  </a:t>
                </a:r>
                <a:r>
                  <a:rPr kumimoji="0" lang="zh-CN" altLang="en-US" sz="14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rPr>
                  <a:t>未来计算机计算能力及存储能力的大幅度提升，给了我们通过极庞大数据来预测</a:t>
                </a:r>
                <a:r>
                  <a:rPr kumimoji="0" lang="en-US" altLang="zh-CN" sz="14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rPr>
                  <a:t>“</a:t>
                </a:r>
                <a:r>
                  <a:rPr kumimoji="0" lang="zh-CN" altLang="en-US" sz="14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rPr>
                  <a:t>未来</a:t>
                </a:r>
                <a:r>
                  <a:rPr kumimoji="0" lang="en-US" altLang="zh-CN" sz="14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rPr>
                  <a:t>”</a:t>
                </a:r>
                <a:r>
                  <a:rPr kumimoji="0" lang="zh-CN" altLang="en-US" sz="1400" b="0" i="0" u="none" strike="noStrike" kern="1200" cap="none" spc="0" normalizeH="0" baseline="0" noProof="0" dirty="0">
                    <a:ln>
                      <a:noFill/>
                    </a:ln>
                    <a:solidFill>
                      <a:prstClr val="white">
                        <a:lumMod val="95000"/>
                      </a:prstClr>
                    </a:solidFill>
                    <a:effectLst/>
                    <a:uLnTx/>
                    <a:uFillTx/>
                    <a:latin typeface="楷体" panose="02010609060101010101" pitchFamily="49" charset="-122"/>
                    <a:ea typeface="楷体" panose="02010609060101010101" pitchFamily="49" charset="-122"/>
                  </a:rPr>
                  <a:t>的可能，未来对我们将不再未知。</a:t>
                </a:r>
              </a:p>
            </p:txBody>
          </p:sp>
        </p:grpSp>
      </p:grpSp>
      <p:cxnSp>
        <p:nvCxnSpPr>
          <p:cNvPr id="74" name="直接连接符 73"/>
          <p:cNvCxnSpPr/>
          <p:nvPr/>
        </p:nvCxnSpPr>
        <p:spPr>
          <a:xfrm>
            <a:off x="1564647" y="4913846"/>
            <a:ext cx="3311090" cy="0"/>
          </a:xfrm>
          <a:prstGeom prst="line">
            <a:avLst/>
          </a:prstGeom>
          <a:ln w="952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6384804" y="4410187"/>
            <a:ext cx="4099896" cy="1386170"/>
            <a:chOff x="6567113" y="4020226"/>
            <a:chExt cx="4099896" cy="1386170"/>
          </a:xfrm>
        </p:grpSpPr>
        <p:sp>
          <p:nvSpPr>
            <p:cNvPr id="76" name="文本框 101"/>
            <p:cNvSpPr txBox="1"/>
            <p:nvPr/>
          </p:nvSpPr>
          <p:spPr>
            <a:xfrm>
              <a:off x="6567113" y="4091953"/>
              <a:ext cx="9160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rPr>
                <a:t>03</a:t>
              </a:r>
              <a:endParaRPr kumimoji="0" lang="zh-CN" altLang="en-US" sz="48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n-cs"/>
              </a:endParaRPr>
            </a:p>
          </p:txBody>
        </p:sp>
        <p:grpSp>
          <p:nvGrpSpPr>
            <p:cNvPr id="77" name="组合 76"/>
            <p:cNvGrpSpPr/>
            <p:nvPr/>
          </p:nvGrpSpPr>
          <p:grpSpPr>
            <a:xfrm>
              <a:off x="7394420" y="4020226"/>
              <a:ext cx="3272589" cy="1386170"/>
              <a:chOff x="6967655" y="1754937"/>
              <a:chExt cx="3272589" cy="1386170"/>
            </a:xfrm>
          </p:grpSpPr>
          <p:sp>
            <p:nvSpPr>
              <p:cNvPr id="78" name="文本框 103"/>
              <p:cNvSpPr txBox="1"/>
              <p:nvPr/>
            </p:nvSpPr>
            <p:spPr>
              <a:xfrm>
                <a:off x="7001945" y="1754937"/>
                <a:ext cx="2737237" cy="52322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sz="2800" dirty="0">
                    <a:solidFill>
                      <a:prstClr val="white">
                        <a:lumMod val="95000"/>
                      </a:prstClr>
                    </a:solidFill>
                    <a:latin typeface="华文行楷" panose="02010800040101010101" pitchFamily="2" charset="-122"/>
                    <a:ea typeface="华文行楷" panose="02010800040101010101" pitchFamily="2" charset="-122"/>
                  </a:rPr>
                  <a:t>高精度过程控制</a:t>
                </a:r>
              </a:p>
            </p:txBody>
          </p:sp>
          <p:sp>
            <p:nvSpPr>
              <p:cNvPr id="79" name="文本框 104"/>
              <p:cNvSpPr txBox="1"/>
              <p:nvPr/>
            </p:nvSpPr>
            <p:spPr>
              <a:xfrm>
                <a:off x="6967655" y="2187000"/>
                <a:ext cx="3272589" cy="6451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white">
                        <a:lumMod val="95000"/>
                      </a:prstClr>
                    </a:solidFill>
                    <a:effectLst/>
                    <a:uLnTx/>
                    <a:uFillTx/>
                    <a:latin typeface="楷体" panose="02010609060101010101" pitchFamily="49" charset="-122"/>
                    <a:ea typeface="楷体" panose="02010609060101010101" pitchFamily="49" charset="-122"/>
                  </a:defRPr>
                </a:lvl1pPr>
              </a:lstStyle>
              <a:p>
                <a:r>
                  <a:rPr lang="zh-CN" altLang="en-US" dirty="0"/>
                  <a:t>过程控制又称实时控制，是指计算机及时采集数据并迅速对控制对象进行调节，量子计算机可极大程度提高此过程的实时性。</a:t>
                </a:r>
              </a:p>
            </p:txBody>
          </p:sp>
        </p:grpSp>
      </p:grpSp>
      <p:cxnSp>
        <p:nvCxnSpPr>
          <p:cNvPr id="80" name="直接连接符 79"/>
          <p:cNvCxnSpPr/>
          <p:nvPr/>
        </p:nvCxnSpPr>
        <p:spPr>
          <a:xfrm>
            <a:off x="7102225" y="5922407"/>
            <a:ext cx="3311090" cy="0"/>
          </a:xfrm>
          <a:prstGeom prst="line">
            <a:avLst/>
          </a:prstGeom>
          <a:ln w="952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984885" y="341630"/>
            <a:ext cx="280479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行业发展前景</a:t>
            </a:r>
          </a:p>
        </p:txBody>
      </p:sp>
      <p:sp>
        <p:nvSpPr>
          <p:cNvPr id="3" name="矩形 2"/>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TextBox 27"/>
          <p:cNvSpPr txBox="1"/>
          <p:nvPr/>
        </p:nvSpPr>
        <p:spPr>
          <a:xfrm>
            <a:off x="1054735" y="1196975"/>
            <a:ext cx="4064635" cy="521970"/>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sym typeface="+mn-ea"/>
              </a:rPr>
              <a:t>三、未来计算机的应用</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17" name="PA_文本框 16"/>
          <p:cNvSpPr txBox="1"/>
          <p:nvPr>
            <p:custDataLst>
              <p:tags r:id="rId1"/>
            </p:custDataLst>
          </p:nvPr>
        </p:nvSpPr>
        <p:spPr>
          <a:xfrm>
            <a:off x="1378682" y="2348880"/>
            <a:ext cx="9433048"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600" dirty="0">
                <a:solidFill>
                  <a:prstClr val="white">
                    <a:lumMod val="95000"/>
                  </a:prstClr>
                </a:solidFill>
                <a:latin typeface="华光行楷_CNKI" panose="02000500000000000000" pitchFamily="2" charset="-122"/>
                <a:ea typeface="华光行楷_CNKI" panose="02000500000000000000" pitchFamily="2" charset="-122"/>
              </a:rPr>
              <a:t>总结</a:t>
            </a:r>
            <a:endParaRPr kumimoji="0" lang="zh-CN" altLang="en-US" sz="16600" b="0" i="0" u="none" strike="noStrike" kern="1200" cap="none" spc="0" normalizeH="0" baseline="0" noProof="0" dirty="0">
              <a:ln>
                <a:noFill/>
              </a:ln>
              <a:solidFill>
                <a:prstClr val="white">
                  <a:lumMod val="95000"/>
                </a:prstClr>
              </a:solidFill>
              <a:effectLst/>
              <a:uLnTx/>
              <a:uFillTx/>
              <a:latin typeface="华光行楷_CNKI" panose="02000500000000000000" pitchFamily="2" charset="-122"/>
              <a:ea typeface="华光行楷_CNKI" panose="02000500000000000000" pitchFamily="2" charset="-122"/>
            </a:endParaRPr>
          </a:p>
        </p:txBody>
      </p:sp>
    </p:spTree>
    <p:extLst>
      <p:ext uri="{BB962C8B-B14F-4D97-AF65-F5344CB8AC3E}">
        <p14:creationId xmlns:p14="http://schemas.microsoft.com/office/powerpoint/2010/main" val="157111154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17" name="PA_文本框 16"/>
          <p:cNvSpPr txBox="1"/>
          <p:nvPr>
            <p:custDataLst>
              <p:tags r:id="rId1"/>
            </p:custDataLst>
          </p:nvPr>
        </p:nvSpPr>
        <p:spPr>
          <a:xfrm>
            <a:off x="1378682" y="2348880"/>
            <a:ext cx="9433048"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600" b="0" i="0" u="none" strike="noStrike" kern="1200" cap="none" spc="0" normalizeH="0" baseline="0" noProof="0" dirty="0">
                <a:ln>
                  <a:noFill/>
                </a:ln>
                <a:solidFill>
                  <a:prstClr val="white">
                    <a:lumMod val="95000"/>
                  </a:prstClr>
                </a:solidFill>
                <a:effectLst/>
                <a:uLnTx/>
                <a:uFillTx/>
                <a:latin typeface="华光行楷_CNKI" panose="02000500000000000000" pitchFamily="2" charset="-122"/>
                <a:ea typeface="华光行楷_CNKI" panose="02000500000000000000" pitchFamily="2" charset="-122"/>
              </a:rPr>
              <a:t>谢谢观看</a:t>
            </a:r>
          </a:p>
        </p:txBody>
      </p:sp>
    </p:spTree>
    <p:extLst>
      <p:ext uri="{BB962C8B-B14F-4D97-AF65-F5344CB8AC3E}">
        <p14:creationId xmlns:p14="http://schemas.microsoft.com/office/powerpoint/2010/main" val="256669487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6" name="任意多边形 157"/>
          <p:cNvSpPr>
            <a:spLocks noChangeArrowheads="1"/>
          </p:cNvSpPr>
          <p:nvPr/>
        </p:nvSpPr>
        <p:spPr bwMode="auto">
          <a:xfrm>
            <a:off x="2130660" y="2085429"/>
            <a:ext cx="1232348" cy="1195532"/>
          </a:xfrm>
          <a:custGeom>
            <a:avLst/>
            <a:gdLst>
              <a:gd name="T0" fmla="*/ 262805 w 519288"/>
              <a:gd name="T1" fmla="*/ 111558 h 503774"/>
              <a:gd name="T2" fmla="*/ 439744 w 519288"/>
              <a:gd name="T3" fmla="*/ 276036 h 503774"/>
              <a:gd name="T4" fmla="*/ 439744 w 519288"/>
              <a:gd name="T5" fmla="*/ 484796 h 503774"/>
              <a:gd name="T6" fmla="*/ 433425 w 519288"/>
              <a:gd name="T7" fmla="*/ 503774 h 503774"/>
              <a:gd name="T8" fmla="*/ 414467 w 519288"/>
              <a:gd name="T9" fmla="*/ 503774 h 503774"/>
              <a:gd name="T10" fmla="*/ 319678 w 519288"/>
              <a:gd name="T11" fmla="*/ 503774 h 503774"/>
              <a:gd name="T12" fmla="*/ 313359 w 519288"/>
              <a:gd name="T13" fmla="*/ 503774 h 503774"/>
              <a:gd name="T14" fmla="*/ 307040 w 519288"/>
              <a:gd name="T15" fmla="*/ 497448 h 503774"/>
              <a:gd name="T16" fmla="*/ 307040 w 519288"/>
              <a:gd name="T17" fmla="*/ 396231 h 503774"/>
              <a:gd name="T18" fmla="*/ 212251 w 519288"/>
              <a:gd name="T19" fmla="*/ 396231 h 503774"/>
              <a:gd name="T20" fmla="*/ 212251 w 519288"/>
              <a:gd name="T21" fmla="*/ 497448 h 503774"/>
              <a:gd name="T22" fmla="*/ 212251 w 519288"/>
              <a:gd name="T23" fmla="*/ 503774 h 503774"/>
              <a:gd name="T24" fmla="*/ 199612 w 519288"/>
              <a:gd name="T25" fmla="*/ 503774 h 503774"/>
              <a:gd name="T26" fmla="*/ 104823 w 519288"/>
              <a:gd name="T27" fmla="*/ 503774 h 503774"/>
              <a:gd name="T28" fmla="*/ 92185 w 519288"/>
              <a:gd name="T29" fmla="*/ 503774 h 503774"/>
              <a:gd name="T30" fmla="*/ 79546 w 519288"/>
              <a:gd name="T31" fmla="*/ 484796 h 503774"/>
              <a:gd name="T32" fmla="*/ 79546 w 519288"/>
              <a:gd name="T33" fmla="*/ 276036 h 503774"/>
              <a:gd name="T34" fmla="*/ 259644 w 519288"/>
              <a:gd name="T35" fmla="*/ 0 h 503774"/>
              <a:gd name="T36" fmla="*/ 281809 w 519288"/>
              <a:gd name="T37" fmla="*/ 9516 h 503774"/>
              <a:gd name="T38" fmla="*/ 370468 w 519288"/>
              <a:gd name="T39" fmla="*/ 91992 h 503774"/>
              <a:gd name="T40" fmla="*/ 370468 w 519288"/>
              <a:gd name="T41" fmla="*/ 22205 h 503774"/>
              <a:gd name="T42" fmla="*/ 383134 w 519288"/>
              <a:gd name="T43" fmla="*/ 9516 h 503774"/>
              <a:gd name="T44" fmla="*/ 414798 w 519288"/>
              <a:gd name="T45" fmla="*/ 9516 h 503774"/>
              <a:gd name="T46" fmla="*/ 427463 w 519288"/>
              <a:gd name="T47" fmla="*/ 22205 h 503774"/>
              <a:gd name="T48" fmla="*/ 427463 w 519288"/>
              <a:gd name="T49" fmla="*/ 142746 h 503774"/>
              <a:gd name="T50" fmla="*/ 509789 w 519288"/>
              <a:gd name="T51" fmla="*/ 218877 h 503774"/>
              <a:gd name="T52" fmla="*/ 509789 w 519288"/>
              <a:gd name="T53" fmla="*/ 269631 h 503774"/>
              <a:gd name="T54" fmla="*/ 465460 w 519288"/>
              <a:gd name="T55" fmla="*/ 269631 h 503774"/>
              <a:gd name="T56" fmla="*/ 262810 w 519288"/>
              <a:gd name="T57" fmla="*/ 79303 h 503774"/>
              <a:gd name="T58" fmla="*/ 60161 w 519288"/>
              <a:gd name="T59" fmla="*/ 269631 h 503774"/>
              <a:gd name="T60" fmla="*/ 34830 w 519288"/>
              <a:gd name="T61" fmla="*/ 275975 h 503774"/>
              <a:gd name="T62" fmla="*/ 9499 w 519288"/>
              <a:gd name="T63" fmla="*/ 269631 h 503774"/>
              <a:gd name="T64" fmla="*/ 9499 w 519288"/>
              <a:gd name="T65" fmla="*/ 218877 h 503774"/>
              <a:gd name="T66" fmla="*/ 237479 w 519288"/>
              <a:gd name="T67" fmla="*/ 9516 h 503774"/>
              <a:gd name="T68" fmla="*/ 259644 w 519288"/>
              <a:gd name="T69" fmla="*/ 0 h 5037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9288"/>
              <a:gd name="T106" fmla="*/ 0 h 503774"/>
              <a:gd name="T107" fmla="*/ 519288 w 519288"/>
              <a:gd name="T108" fmla="*/ 503774 h 50377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9288" h="503774">
                <a:moveTo>
                  <a:pt x="262805" y="111558"/>
                </a:moveTo>
                <a:cubicBezTo>
                  <a:pt x="262805" y="111558"/>
                  <a:pt x="262805" y="111558"/>
                  <a:pt x="439744" y="276036"/>
                </a:cubicBezTo>
                <a:cubicBezTo>
                  <a:pt x="439744" y="276036"/>
                  <a:pt x="439744" y="276036"/>
                  <a:pt x="439744" y="484796"/>
                </a:cubicBezTo>
                <a:cubicBezTo>
                  <a:pt x="439744" y="497448"/>
                  <a:pt x="433425" y="503774"/>
                  <a:pt x="433425" y="503774"/>
                </a:cubicBezTo>
                <a:cubicBezTo>
                  <a:pt x="427106" y="503774"/>
                  <a:pt x="420786" y="503774"/>
                  <a:pt x="414467" y="503774"/>
                </a:cubicBezTo>
                <a:cubicBezTo>
                  <a:pt x="414467" y="503774"/>
                  <a:pt x="414467" y="503774"/>
                  <a:pt x="319678" y="503774"/>
                </a:cubicBezTo>
                <a:cubicBezTo>
                  <a:pt x="319678" y="503774"/>
                  <a:pt x="313359" y="503774"/>
                  <a:pt x="313359" y="503774"/>
                </a:cubicBezTo>
                <a:cubicBezTo>
                  <a:pt x="313359" y="503774"/>
                  <a:pt x="307040" y="497448"/>
                  <a:pt x="307040" y="497448"/>
                </a:cubicBezTo>
                <a:cubicBezTo>
                  <a:pt x="307040" y="497448"/>
                  <a:pt x="307040" y="497448"/>
                  <a:pt x="307040" y="396231"/>
                </a:cubicBezTo>
                <a:cubicBezTo>
                  <a:pt x="307040" y="396231"/>
                  <a:pt x="307040" y="396231"/>
                  <a:pt x="212251" y="396231"/>
                </a:cubicBezTo>
                <a:cubicBezTo>
                  <a:pt x="212251" y="396231"/>
                  <a:pt x="212251" y="396231"/>
                  <a:pt x="212251" y="497448"/>
                </a:cubicBezTo>
                <a:cubicBezTo>
                  <a:pt x="212251" y="497448"/>
                  <a:pt x="212251" y="503774"/>
                  <a:pt x="212251" y="503774"/>
                </a:cubicBezTo>
                <a:cubicBezTo>
                  <a:pt x="205931" y="503774"/>
                  <a:pt x="205931" y="503774"/>
                  <a:pt x="199612" y="503774"/>
                </a:cubicBezTo>
                <a:cubicBezTo>
                  <a:pt x="199612" y="503774"/>
                  <a:pt x="199612" y="503774"/>
                  <a:pt x="104823" y="503774"/>
                </a:cubicBezTo>
                <a:cubicBezTo>
                  <a:pt x="98504" y="503774"/>
                  <a:pt x="98504" y="503774"/>
                  <a:pt x="92185" y="503774"/>
                </a:cubicBezTo>
                <a:cubicBezTo>
                  <a:pt x="85865" y="503774"/>
                  <a:pt x="79546" y="497448"/>
                  <a:pt x="79546" y="484796"/>
                </a:cubicBezTo>
                <a:cubicBezTo>
                  <a:pt x="79546" y="484796"/>
                  <a:pt x="79546" y="484796"/>
                  <a:pt x="79546" y="276036"/>
                </a:cubicBezTo>
                <a:close/>
                <a:moveTo>
                  <a:pt x="259644" y="0"/>
                </a:moveTo>
                <a:cubicBezTo>
                  <a:pt x="267560" y="0"/>
                  <a:pt x="275476" y="3172"/>
                  <a:pt x="281809" y="9516"/>
                </a:cubicBezTo>
                <a:cubicBezTo>
                  <a:pt x="281809" y="9516"/>
                  <a:pt x="281809" y="9516"/>
                  <a:pt x="370468" y="91992"/>
                </a:cubicBezTo>
                <a:cubicBezTo>
                  <a:pt x="370468" y="91992"/>
                  <a:pt x="370468" y="91992"/>
                  <a:pt x="370468" y="22205"/>
                </a:cubicBezTo>
                <a:cubicBezTo>
                  <a:pt x="370468" y="15861"/>
                  <a:pt x="376801" y="9516"/>
                  <a:pt x="383134" y="9516"/>
                </a:cubicBezTo>
                <a:cubicBezTo>
                  <a:pt x="383134" y="9516"/>
                  <a:pt x="383134" y="9516"/>
                  <a:pt x="414798" y="9516"/>
                </a:cubicBezTo>
                <a:cubicBezTo>
                  <a:pt x="421130" y="9516"/>
                  <a:pt x="427463" y="15861"/>
                  <a:pt x="427463" y="22205"/>
                </a:cubicBezTo>
                <a:cubicBezTo>
                  <a:pt x="427463" y="22205"/>
                  <a:pt x="427463" y="22205"/>
                  <a:pt x="427463" y="142746"/>
                </a:cubicBezTo>
                <a:cubicBezTo>
                  <a:pt x="427463" y="142746"/>
                  <a:pt x="427463" y="142746"/>
                  <a:pt x="509789" y="218877"/>
                </a:cubicBezTo>
                <a:cubicBezTo>
                  <a:pt x="522455" y="231565"/>
                  <a:pt x="522455" y="250598"/>
                  <a:pt x="509789" y="269631"/>
                </a:cubicBezTo>
                <a:cubicBezTo>
                  <a:pt x="503457" y="282319"/>
                  <a:pt x="478126" y="282319"/>
                  <a:pt x="465460" y="269631"/>
                </a:cubicBezTo>
                <a:cubicBezTo>
                  <a:pt x="465460" y="269631"/>
                  <a:pt x="465460" y="269631"/>
                  <a:pt x="262810" y="79303"/>
                </a:cubicBezTo>
                <a:cubicBezTo>
                  <a:pt x="262810" y="79303"/>
                  <a:pt x="262810" y="79303"/>
                  <a:pt x="60161" y="269631"/>
                </a:cubicBezTo>
                <a:cubicBezTo>
                  <a:pt x="53828" y="275975"/>
                  <a:pt x="41163" y="275975"/>
                  <a:pt x="34830" y="275975"/>
                </a:cubicBezTo>
                <a:cubicBezTo>
                  <a:pt x="28497" y="275975"/>
                  <a:pt x="15831" y="275975"/>
                  <a:pt x="9499" y="269631"/>
                </a:cubicBezTo>
                <a:cubicBezTo>
                  <a:pt x="-3167" y="250598"/>
                  <a:pt x="-3167" y="231565"/>
                  <a:pt x="9499" y="218877"/>
                </a:cubicBezTo>
                <a:cubicBezTo>
                  <a:pt x="9499" y="218877"/>
                  <a:pt x="9499" y="218877"/>
                  <a:pt x="237479" y="9516"/>
                </a:cubicBezTo>
                <a:cubicBezTo>
                  <a:pt x="243812" y="3172"/>
                  <a:pt x="251728" y="0"/>
                  <a:pt x="259644" y="0"/>
                </a:cubicBezTo>
                <a:close/>
              </a:path>
            </a:pathLst>
          </a:custGeom>
          <a:solidFill>
            <a:schemeClr val="bg1"/>
          </a:solidFill>
          <a:ln>
            <a:noFill/>
          </a:ln>
          <a:extLst>
            <a:ext uri="{91240B29-F687-4F45-9708-019B960494DF}">
              <a14:hiddenLine xmlns:a14="http://schemas.microsoft.com/office/drawing/2010/main" w="127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a:solidFill>
                <a:srgbClr val="FFFFFF"/>
              </a:solidFill>
              <a:latin typeface="宋体" panose="02010600030101010101" pitchFamily="2" charset="-122"/>
              <a:sym typeface="宋体" panose="02010600030101010101" pitchFamily="2" charset="-122"/>
            </a:endParaRPr>
          </a:p>
        </p:txBody>
      </p:sp>
      <p:sp>
        <p:nvSpPr>
          <p:cNvPr id="27" name="椭圆 26"/>
          <p:cNvSpPr/>
          <p:nvPr/>
        </p:nvSpPr>
        <p:spPr>
          <a:xfrm>
            <a:off x="1846734" y="1783095"/>
            <a:ext cx="1800200" cy="1800200"/>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984886" y="341885"/>
            <a:ext cx="2306418" cy="583565"/>
          </a:xfrm>
          <a:prstGeom prst="rect">
            <a:avLst/>
          </a:prstGeom>
          <a:noFill/>
        </p:spPr>
        <p:txBody>
          <a:bodyPr wrap="square" rtlCol="0">
            <a:spAutoFit/>
          </a:bodyPr>
          <a:lstStyle/>
          <a:p>
            <a:r>
              <a:rPr lang="zh-CN" altLang="en-US" sz="3200" dirty="0">
                <a:solidFill>
                  <a:schemeClr val="bg1">
                    <a:lumMod val="95000"/>
                  </a:schemeClr>
                </a:solidFill>
                <a:latin typeface="方正粗宋简体" panose="03000509000000000000" pitchFamily="65" charset="-122"/>
                <a:ea typeface="方正粗宋简体" panose="03000509000000000000" pitchFamily="65" charset="-122"/>
                <a:sym typeface="Arial" panose="020B0604020202020204" pitchFamily="34" charset="0"/>
              </a:rPr>
              <a:t>目录页</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任意多边形 24"/>
          <p:cNvSpPr/>
          <p:nvPr/>
        </p:nvSpPr>
        <p:spPr bwMode="auto">
          <a:xfrm>
            <a:off x="1434465" y="2720975"/>
            <a:ext cx="9652000" cy="2822575"/>
          </a:xfrm>
          <a:custGeom>
            <a:avLst/>
            <a:gdLst>
              <a:gd name="T0" fmla="*/ 0 w 9157063"/>
              <a:gd name="T1" fmla="*/ 2829570 h 2821577"/>
              <a:gd name="T2" fmla="*/ 1592272 w 9157063"/>
              <a:gd name="T3" fmla="*/ 2069779 h 2821577"/>
              <a:gd name="T4" fmla="*/ 3224349 w 9157063"/>
              <a:gd name="T5" fmla="*/ 2462775 h 2821577"/>
              <a:gd name="T6" fmla="*/ 4975846 w 9157063"/>
              <a:gd name="T7" fmla="*/ 1611284 h 2821577"/>
              <a:gd name="T8" fmla="*/ 7165220 w 9157063"/>
              <a:gd name="T9" fmla="*/ 1637484 h 2821577"/>
              <a:gd name="T10" fmla="*/ 8598265 w 9157063"/>
              <a:gd name="T11" fmla="*/ 877691 h 2821577"/>
              <a:gd name="T12" fmla="*/ 10389568 w 9157063"/>
              <a:gd name="T13" fmla="*/ 995590 h 2821577"/>
              <a:gd name="T14" fmla="*/ 11902228 w 9157063"/>
              <a:gd name="T15" fmla="*/ 222700 h 2821577"/>
              <a:gd name="T16" fmla="*/ 13952275 w 9157063"/>
              <a:gd name="T17" fmla="*/ 0 h 28215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157063" h="2821577">
                <a:moveTo>
                  <a:pt x="0" y="2821577"/>
                </a:moveTo>
                <a:lnTo>
                  <a:pt x="1045029" y="2063931"/>
                </a:lnTo>
                <a:lnTo>
                  <a:pt x="2116183" y="2455817"/>
                </a:lnTo>
                <a:lnTo>
                  <a:pt x="3265714" y="1606731"/>
                </a:lnTo>
                <a:lnTo>
                  <a:pt x="4702629" y="1632857"/>
                </a:lnTo>
                <a:lnTo>
                  <a:pt x="5643154" y="875211"/>
                </a:lnTo>
                <a:lnTo>
                  <a:pt x="6818812" y="992777"/>
                </a:lnTo>
                <a:lnTo>
                  <a:pt x="7811589" y="222068"/>
                </a:lnTo>
                <a:lnTo>
                  <a:pt x="9157063" y="0"/>
                </a:lnTo>
              </a:path>
            </a:pathLst>
          </a:custGeom>
          <a:noFill/>
          <a:ln w="254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3" name="椭圆 25"/>
          <p:cNvSpPr>
            <a:spLocks noChangeArrowheads="1"/>
          </p:cNvSpPr>
          <p:nvPr/>
        </p:nvSpPr>
        <p:spPr bwMode="auto">
          <a:xfrm>
            <a:off x="1208088" y="5358130"/>
            <a:ext cx="446087" cy="446088"/>
          </a:xfrm>
          <a:prstGeom prst="ellipse">
            <a:avLst/>
          </a:prstGeom>
          <a:solidFill>
            <a:schemeClr val="bg1"/>
          </a:solidFill>
          <a:ln w="22225">
            <a:solidFill>
              <a:schemeClr val="bg1"/>
            </a:solidFill>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516170"/>
                </a:solidFill>
                <a:latin typeface="Arial" panose="020B0604020202020204" pitchFamily="34" charset="0"/>
                <a:ea typeface="黑体" panose="02010609060101010101" pitchFamily="49" charset="-122"/>
              </a:rPr>
              <a:t>1</a:t>
            </a:r>
          </a:p>
        </p:txBody>
      </p:sp>
      <p:sp>
        <p:nvSpPr>
          <p:cNvPr id="44" name="椭圆 26"/>
          <p:cNvSpPr>
            <a:spLocks noChangeArrowheads="1"/>
          </p:cNvSpPr>
          <p:nvPr/>
        </p:nvSpPr>
        <p:spPr bwMode="auto">
          <a:xfrm>
            <a:off x="10834941" y="2518729"/>
            <a:ext cx="446088" cy="446087"/>
          </a:xfrm>
          <a:prstGeom prst="ellipse">
            <a:avLst/>
          </a:prstGeom>
          <a:solidFill>
            <a:schemeClr val="bg1"/>
          </a:solidFill>
          <a:ln w="22225">
            <a:solidFill>
              <a:schemeClr val="bg1"/>
            </a:solidFill>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516170"/>
                </a:solidFill>
                <a:latin typeface="Arial" panose="020B0604020202020204" pitchFamily="34" charset="0"/>
                <a:ea typeface="黑体" panose="02010609060101010101" pitchFamily="49" charset="-122"/>
              </a:rPr>
              <a:t>4</a:t>
            </a:r>
          </a:p>
        </p:txBody>
      </p:sp>
      <p:sp>
        <p:nvSpPr>
          <p:cNvPr id="48" name="椭圆 30"/>
          <p:cNvSpPr>
            <a:spLocks noChangeArrowheads="1"/>
          </p:cNvSpPr>
          <p:nvPr/>
        </p:nvSpPr>
        <p:spPr bwMode="auto">
          <a:xfrm>
            <a:off x="3524885" y="5003800"/>
            <a:ext cx="444500" cy="444500"/>
          </a:xfrm>
          <a:prstGeom prst="ellipse">
            <a:avLst/>
          </a:prstGeom>
          <a:solidFill>
            <a:schemeClr val="bg1"/>
          </a:solidFill>
          <a:ln w="22225">
            <a:solidFill>
              <a:schemeClr val="bg1"/>
            </a:solidFill>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516170"/>
                </a:solidFill>
                <a:latin typeface="Arial" panose="020B0604020202020204" pitchFamily="34" charset="0"/>
                <a:ea typeface="黑体" panose="02010609060101010101" pitchFamily="49" charset="-122"/>
              </a:rPr>
              <a:t>2</a:t>
            </a:r>
          </a:p>
        </p:txBody>
      </p:sp>
      <p:sp>
        <p:nvSpPr>
          <p:cNvPr id="49" name="椭圆 31"/>
          <p:cNvSpPr>
            <a:spLocks noChangeArrowheads="1"/>
          </p:cNvSpPr>
          <p:nvPr/>
        </p:nvSpPr>
        <p:spPr bwMode="auto">
          <a:xfrm>
            <a:off x="6259513" y="4095750"/>
            <a:ext cx="444500" cy="444500"/>
          </a:xfrm>
          <a:prstGeom prst="ellipse">
            <a:avLst/>
          </a:prstGeom>
          <a:solidFill>
            <a:schemeClr val="bg1"/>
          </a:solidFill>
          <a:ln w="22225">
            <a:solidFill>
              <a:schemeClr val="bg1"/>
            </a:solidFill>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516170"/>
                </a:solidFill>
                <a:latin typeface="Arial" panose="020B0604020202020204" pitchFamily="34" charset="0"/>
                <a:ea typeface="黑体" panose="02010609060101010101" pitchFamily="49" charset="-122"/>
              </a:rPr>
              <a:t>3</a:t>
            </a:r>
          </a:p>
        </p:txBody>
      </p:sp>
      <p:sp>
        <p:nvSpPr>
          <p:cNvPr id="50" name="文本框 34"/>
          <p:cNvSpPr txBox="1">
            <a:spLocks noChangeArrowheads="1"/>
          </p:cNvSpPr>
          <p:nvPr/>
        </p:nvSpPr>
        <p:spPr bwMode="auto">
          <a:xfrm>
            <a:off x="646113" y="4540250"/>
            <a:ext cx="15700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800">
                <a:solidFill>
                  <a:schemeClr val="bg1"/>
                </a:solidFill>
                <a:latin typeface="微软雅黑 Light" panose="020B0502040204020203" charset="-122"/>
                <a:ea typeface="微软雅黑 Light" panose="020B0502040204020203" charset="-122"/>
                <a:cs typeface="微软雅黑 Light" panose="020B0502040204020203" charset="-122"/>
              </a:rPr>
              <a:t>前 </a:t>
            </a:r>
            <a:endParaRPr lang="en-US" altLang="zh-CN" sz="1800">
              <a:solidFill>
                <a:schemeClr val="bg1"/>
              </a:solidFill>
              <a:latin typeface="微软雅黑 Light" panose="020B0502040204020203" charset="-122"/>
              <a:ea typeface="微软雅黑 Light" panose="020B0502040204020203" charset="-122"/>
              <a:cs typeface="微软雅黑 Light" panose="020B0502040204020203" charset="-122"/>
            </a:endParaRPr>
          </a:p>
          <a:p>
            <a:pPr algn="ctr" eaLnBrk="1" hangingPunct="1">
              <a:lnSpc>
                <a:spcPct val="100000"/>
              </a:lnSpc>
              <a:spcBef>
                <a:spcPct val="0"/>
              </a:spcBef>
              <a:buFont typeface="Arial" panose="020B0604020202020204" pitchFamily="34" charset="0"/>
              <a:buNone/>
            </a:pPr>
            <a:r>
              <a:rPr lang="zh-CN" altLang="en-US" sz="1800">
                <a:solidFill>
                  <a:schemeClr val="bg1"/>
                </a:solidFill>
                <a:latin typeface="微软雅黑 Light" panose="020B0502040204020203" charset="-122"/>
                <a:ea typeface="微软雅黑 Light" panose="020B0502040204020203" charset="-122"/>
                <a:cs typeface="微软雅黑 Light" panose="020B0502040204020203" charset="-122"/>
              </a:rPr>
              <a:t>言</a:t>
            </a:r>
          </a:p>
        </p:txBody>
      </p:sp>
      <p:sp>
        <p:nvSpPr>
          <p:cNvPr id="51" name="文本框 36"/>
          <p:cNvSpPr txBox="1">
            <a:spLocks noChangeArrowheads="1"/>
          </p:cNvSpPr>
          <p:nvPr/>
        </p:nvSpPr>
        <p:spPr bwMode="auto">
          <a:xfrm>
            <a:off x="3524568" y="3700463"/>
            <a:ext cx="459740"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dirty="0">
                <a:solidFill>
                  <a:schemeClr val="bg1"/>
                </a:solidFill>
                <a:latin typeface="微软雅黑 Light" panose="020B0502040204020203" charset="-122"/>
                <a:ea typeface="微软雅黑 Light" panose="020B0502040204020203" charset="-122"/>
              </a:rPr>
              <a:t>升学与留学</a:t>
            </a:r>
          </a:p>
        </p:txBody>
      </p:sp>
      <p:sp>
        <p:nvSpPr>
          <p:cNvPr id="52" name="文本框 43"/>
          <p:cNvSpPr txBox="1">
            <a:spLocks noChangeArrowheads="1"/>
          </p:cNvSpPr>
          <p:nvPr/>
        </p:nvSpPr>
        <p:spPr bwMode="auto">
          <a:xfrm>
            <a:off x="6250285" y="4718050"/>
            <a:ext cx="461665"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dirty="0">
                <a:solidFill>
                  <a:schemeClr val="bg1"/>
                </a:solidFill>
                <a:latin typeface="微软雅黑 Light" panose="020B0502040204020203" charset="-122"/>
                <a:ea typeface="微软雅黑 Light" panose="020B0502040204020203" charset="-122"/>
              </a:rPr>
              <a:t>就业情况</a:t>
            </a:r>
          </a:p>
        </p:txBody>
      </p:sp>
      <p:sp>
        <p:nvSpPr>
          <p:cNvPr id="53" name="文本框 44"/>
          <p:cNvSpPr txBox="1">
            <a:spLocks noChangeArrowheads="1"/>
          </p:cNvSpPr>
          <p:nvPr/>
        </p:nvSpPr>
        <p:spPr bwMode="auto">
          <a:xfrm>
            <a:off x="10833016" y="3237866"/>
            <a:ext cx="461665" cy="163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dirty="0">
                <a:solidFill>
                  <a:schemeClr val="bg1"/>
                </a:solidFill>
                <a:latin typeface="微软雅黑 Light" panose="020B0502040204020203" charset="-122"/>
                <a:ea typeface="微软雅黑 Light" panose="020B0502040204020203" charset="-122"/>
              </a:rPr>
              <a:t>行业发展前景</a:t>
            </a: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26">
            <a:extLst>
              <a:ext uri="{FF2B5EF4-FFF2-40B4-BE49-F238E27FC236}">
                <a16:creationId xmlns:a16="http://schemas.microsoft.com/office/drawing/2014/main" id="{A8619F9F-3CCD-4057-B7AA-78C547761DEB}"/>
              </a:ext>
            </a:extLst>
          </p:cNvPr>
          <p:cNvSpPr>
            <a:spLocks noChangeArrowheads="1"/>
          </p:cNvSpPr>
          <p:nvPr/>
        </p:nvSpPr>
        <p:spPr bwMode="auto">
          <a:xfrm>
            <a:off x="8350548" y="3501951"/>
            <a:ext cx="446088" cy="446087"/>
          </a:xfrm>
          <a:prstGeom prst="ellipse">
            <a:avLst/>
          </a:prstGeom>
          <a:solidFill>
            <a:schemeClr val="bg1"/>
          </a:solidFill>
          <a:ln w="22225">
            <a:solidFill>
              <a:schemeClr val="bg1"/>
            </a:solidFill>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516170"/>
                </a:solidFill>
                <a:latin typeface="Arial" panose="020B0604020202020204" pitchFamily="34" charset="0"/>
                <a:ea typeface="黑体" panose="02010609060101010101" pitchFamily="49" charset="-122"/>
              </a:rPr>
              <a:t>4</a:t>
            </a:r>
          </a:p>
        </p:txBody>
      </p:sp>
      <p:sp>
        <p:nvSpPr>
          <p:cNvPr id="17" name="文本框 44">
            <a:extLst>
              <a:ext uri="{FF2B5EF4-FFF2-40B4-BE49-F238E27FC236}">
                <a16:creationId xmlns:a16="http://schemas.microsoft.com/office/drawing/2014/main" id="{AFE0DEC3-88B1-48AB-AF8D-27313863BF7E}"/>
              </a:ext>
            </a:extLst>
          </p:cNvPr>
          <p:cNvSpPr txBox="1">
            <a:spLocks noChangeArrowheads="1"/>
          </p:cNvSpPr>
          <p:nvPr/>
        </p:nvSpPr>
        <p:spPr bwMode="auto">
          <a:xfrm>
            <a:off x="8350548" y="4221088"/>
            <a:ext cx="45974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Light" panose="020B0502040204020203" charset="-122"/>
                <a:ea typeface="微软雅黑 Light" panose="020B0502040204020203" charset="-122"/>
              </a:rPr>
              <a:t>就业前景</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0" name="文本框 39"/>
          <p:cNvSpPr txBox="1"/>
          <p:nvPr/>
        </p:nvSpPr>
        <p:spPr>
          <a:xfrm>
            <a:off x="984886" y="341885"/>
            <a:ext cx="2306418" cy="583565"/>
          </a:xfrm>
          <a:prstGeom prst="rect">
            <a:avLst/>
          </a:prstGeom>
          <a:noFill/>
        </p:spPr>
        <p:txBody>
          <a:bodyPr wrap="square" rtlCol="0">
            <a:spAutoFit/>
          </a:bodyPr>
          <a:lstStyle/>
          <a:p>
            <a:r>
              <a:rPr lang="zh-CN" altLang="en-US" sz="3200" dirty="0">
                <a:solidFill>
                  <a:schemeClr val="bg1">
                    <a:lumMod val="95000"/>
                  </a:schemeClr>
                </a:solidFill>
                <a:latin typeface="方正粗宋简体" panose="03000509000000000000" pitchFamily="65" charset="-122"/>
                <a:ea typeface="方正粗宋简体" panose="03000509000000000000" pitchFamily="65" charset="-122"/>
                <a:sym typeface="Arial" panose="020B0604020202020204" pitchFamily="34" charset="0"/>
              </a:rPr>
              <a:t>前言</a:t>
            </a: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7" name="文本框 5"/>
          <p:cNvSpPr txBox="1">
            <a:spLocks noChangeArrowheads="1"/>
          </p:cNvSpPr>
          <p:nvPr/>
        </p:nvSpPr>
        <p:spPr bwMode="auto">
          <a:xfrm>
            <a:off x="1158240" y="1221740"/>
            <a:ext cx="9465310" cy="526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a:solidFill>
                  <a:schemeClr val="bg1"/>
                </a:solidFill>
              </a:rPr>
              <a:t>计算机专业主要培养具有良好的科学素养，系统地、较好地掌握计算机科学与技术包括计算机硬件、软件与应用的基本理论、基本知识和基本技能与方法，能在科研部门、教育单位、企业、事业、技术和行政管理部门等单位从事计算机教学、科学研究和应用计算机科学与技术学科的高级科学人才。本专业学生主要学习计算机科学与技术方面的基本理论和基本知识，接受从事研究与应用计算机的基本训练，具有研究和开发计算机系统的基本能力。</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7">
            <a:extLst>
              <a:ext uri="{BEBA8EAE-BF5A-486C-A8C5-ECC9F3942E4B}">
                <a14:imgProps xmlns:a14="http://schemas.microsoft.com/office/drawing/2010/main">
                  <a14:imgLayer r:embed="rId8">
                    <a14:imgEffect>
                      <a14:brightnessContrast bright="2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7" name="PA_文本框 16"/>
          <p:cNvSpPr txBox="1"/>
          <p:nvPr>
            <p:custDataLst>
              <p:tags r:id="rId1"/>
            </p:custDataLst>
          </p:nvPr>
        </p:nvSpPr>
        <p:spPr>
          <a:xfrm>
            <a:off x="910630" y="2609266"/>
            <a:ext cx="943304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prstClr val="white">
                    <a:lumMod val="95000"/>
                  </a:prstClr>
                </a:solidFill>
                <a:effectLst/>
                <a:uLnTx/>
                <a:uFillTx/>
                <a:latin typeface="方正粗宋简体" panose="03000509000000000000" pitchFamily="65" charset="-122"/>
                <a:ea typeface="方正粗宋简体" panose="03000509000000000000" pitchFamily="65" charset="-122"/>
                <a:cs typeface="+mn-cs"/>
              </a:rPr>
              <a:t>	升学与留学</a:t>
            </a:r>
          </a:p>
        </p:txBody>
      </p:sp>
      <p:sp>
        <p:nvSpPr>
          <p:cNvPr id="19" name="PA_标题 4"/>
          <p:cNvSpPr txBox="1"/>
          <p:nvPr>
            <p:custDataLst>
              <p:tags r:id="rId2"/>
            </p:custDataLst>
          </p:nvPr>
        </p:nvSpPr>
        <p:spPr>
          <a:xfrm>
            <a:off x="2119395" y="3901337"/>
            <a:ext cx="8023630" cy="5357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lumMod val="95000"/>
                </a:prstClr>
              </a:solidFill>
              <a:effectLst/>
              <a:uLnTx/>
              <a:uFillTx/>
              <a:latin typeface="方正粗宋简体" panose="03000509000000000000" pitchFamily="65" charset="-122"/>
              <a:ea typeface="方正粗宋简体" panose="03000509000000000000" pitchFamily="65" charset="-122"/>
              <a:cs typeface="+mn-cs"/>
            </a:endParaRPr>
          </a:p>
        </p:txBody>
      </p:sp>
      <p:sp>
        <p:nvSpPr>
          <p:cNvPr id="20" name="PA_标题 4"/>
          <p:cNvSpPr txBox="1"/>
          <p:nvPr>
            <p:custDataLst>
              <p:tags r:id="rId3"/>
            </p:custDataLst>
          </p:nvPr>
        </p:nvSpPr>
        <p:spPr>
          <a:xfrm>
            <a:off x="3800031" y="4068326"/>
            <a:ext cx="4230309" cy="3687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95000"/>
                  </a:prstClr>
                </a:solidFill>
                <a:effectLst/>
                <a:uLnTx/>
                <a:uFillTx/>
                <a:latin typeface="造字工房情书（非商用）常规体" pitchFamily="50" charset="-122"/>
                <a:ea typeface="造字工房情书（非商用）常规体" pitchFamily="50" charset="-122"/>
                <a:cs typeface="+mj-cs"/>
              </a:rPr>
              <a:t>计算机科学与技术</a:t>
            </a:r>
          </a:p>
        </p:txBody>
      </p:sp>
      <p:sp>
        <p:nvSpPr>
          <p:cNvPr id="21" name="PA_任意多边形 10"/>
          <p:cNvSpPr>
            <a:spLocks noEditPoints="1"/>
          </p:cNvSpPr>
          <p:nvPr>
            <p:custDataLst>
              <p:tags r:id="rId4"/>
            </p:custDataLst>
          </p:nvPr>
        </p:nvSpPr>
        <p:spPr bwMode="auto">
          <a:xfrm>
            <a:off x="4580856" y="5296007"/>
            <a:ext cx="264564" cy="255248"/>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0028857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0" name="文本框 39"/>
          <p:cNvSpPr txBox="1"/>
          <p:nvPr/>
        </p:nvSpPr>
        <p:spPr>
          <a:xfrm>
            <a:off x="1198662" y="357760"/>
            <a:ext cx="96490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sym typeface="+mn-ea"/>
              </a:rPr>
              <a:t>1.</a:t>
            </a:r>
            <a:r>
              <a:rPr kumimoji="0" lang="zh-CN" altLang="en-US" sz="32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sym typeface="+mn-ea"/>
              </a:rPr>
              <a:t>上研          </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文本框 3">
            <a:extLst>
              <a:ext uri="{FF2B5EF4-FFF2-40B4-BE49-F238E27FC236}">
                <a16:creationId xmlns:a16="http://schemas.microsoft.com/office/drawing/2014/main" id="{B67657B5-AA75-49AC-A8F3-57A5FB7E9780}"/>
              </a:ext>
            </a:extLst>
          </p:cNvPr>
          <p:cNvSpPr txBox="1"/>
          <p:nvPr/>
        </p:nvSpPr>
        <p:spPr>
          <a:xfrm>
            <a:off x="1198662" y="1124744"/>
            <a:ext cx="10093087"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white"/>
                </a:solidFill>
                <a:effectLst/>
                <a:uLnTx/>
                <a:uFillTx/>
                <a:latin typeface="等线" panose="02010600030101010101" pitchFamily="2" charset="-122"/>
                <a:ea typeface="仿宋" panose="02010609060101010101" pitchFamily="49" charset="-122"/>
                <a:cs typeface="Times New Roman" panose="02020603050405020304" pitchFamily="18" charset="0"/>
              </a:rPr>
              <a:t>以下是我组搜集的相关专业上研率统计表</a:t>
            </a:r>
            <a:endParaRPr kumimoji="0" lang="zh-CN" altLang="zh-CN" sz="1800" b="0" i="0" u="none" strike="noStrike" kern="1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5" name="表格 5">
            <a:extLst>
              <a:ext uri="{FF2B5EF4-FFF2-40B4-BE49-F238E27FC236}">
                <a16:creationId xmlns:a16="http://schemas.microsoft.com/office/drawing/2014/main" id="{1DCBA596-1CD7-42BF-85DA-C2FB9208ABE0}"/>
              </a:ext>
            </a:extLst>
          </p:cNvPr>
          <p:cNvGraphicFramePr>
            <a:graphicFrameLocks noGrp="1"/>
          </p:cNvGraphicFramePr>
          <p:nvPr>
            <p:extLst/>
          </p:nvPr>
        </p:nvGraphicFramePr>
        <p:xfrm>
          <a:off x="1630710" y="1916832"/>
          <a:ext cx="8640960" cy="2830854"/>
        </p:xfrm>
        <a:graphic>
          <a:graphicData uri="http://schemas.openxmlformats.org/drawingml/2006/table">
            <a:tbl>
              <a:tblPr firstRow="1" bandRow="1">
                <a:tableStyleId>{5C22544A-7EE6-4342-B048-85BDC9FD1C3A}</a:tableStyleId>
              </a:tblPr>
              <a:tblGrid>
                <a:gridCol w="2160240">
                  <a:extLst>
                    <a:ext uri="{9D8B030D-6E8A-4147-A177-3AD203B41FA5}">
                      <a16:colId xmlns:a16="http://schemas.microsoft.com/office/drawing/2014/main" val="3448940643"/>
                    </a:ext>
                  </a:extLst>
                </a:gridCol>
                <a:gridCol w="2160240">
                  <a:extLst>
                    <a:ext uri="{9D8B030D-6E8A-4147-A177-3AD203B41FA5}">
                      <a16:colId xmlns:a16="http://schemas.microsoft.com/office/drawing/2014/main" val="3393620787"/>
                    </a:ext>
                  </a:extLst>
                </a:gridCol>
                <a:gridCol w="2160240">
                  <a:extLst>
                    <a:ext uri="{9D8B030D-6E8A-4147-A177-3AD203B41FA5}">
                      <a16:colId xmlns:a16="http://schemas.microsoft.com/office/drawing/2014/main" val="712609727"/>
                    </a:ext>
                  </a:extLst>
                </a:gridCol>
                <a:gridCol w="2160240">
                  <a:extLst>
                    <a:ext uri="{9D8B030D-6E8A-4147-A177-3AD203B41FA5}">
                      <a16:colId xmlns:a16="http://schemas.microsoft.com/office/drawing/2014/main" val="192138884"/>
                    </a:ext>
                  </a:extLst>
                </a:gridCol>
              </a:tblGrid>
              <a:tr h="648072">
                <a:tc>
                  <a:txBody>
                    <a:bodyPr/>
                    <a:lstStyle/>
                    <a:p>
                      <a:r>
                        <a:rPr lang="zh-CN" altLang="en-US" dirty="0"/>
                        <a:t>专业</a:t>
                      </a:r>
                    </a:p>
                  </a:txBody>
                  <a:tcPr/>
                </a:tc>
                <a:tc>
                  <a:txBody>
                    <a:bodyPr/>
                    <a:lstStyle/>
                    <a:p>
                      <a:r>
                        <a:rPr lang="zh-CN" altLang="en-US" dirty="0"/>
                        <a:t>本科生人数</a:t>
                      </a:r>
                    </a:p>
                  </a:txBody>
                  <a:tcPr/>
                </a:tc>
                <a:tc>
                  <a:txBody>
                    <a:bodyPr/>
                    <a:lstStyle/>
                    <a:p>
                      <a:r>
                        <a:rPr lang="zh-CN" altLang="en-US" dirty="0"/>
                        <a:t>读研人数</a:t>
                      </a:r>
                    </a:p>
                  </a:txBody>
                  <a:tcPr/>
                </a:tc>
                <a:tc>
                  <a:txBody>
                    <a:bodyPr/>
                    <a:lstStyle/>
                    <a:p>
                      <a:r>
                        <a:rPr lang="zh-CN" altLang="en-US" dirty="0"/>
                        <a:t>占比</a:t>
                      </a:r>
                    </a:p>
                  </a:txBody>
                  <a:tcPr/>
                </a:tc>
                <a:extLst>
                  <a:ext uri="{0D108BD9-81ED-4DB2-BD59-A6C34878D82A}">
                    <a16:rowId xmlns:a16="http://schemas.microsoft.com/office/drawing/2014/main" val="3224375009"/>
                  </a:ext>
                </a:extLst>
              </a:tr>
              <a:tr h="720080">
                <a:tc>
                  <a:txBody>
                    <a:bodyPr/>
                    <a:lstStyle/>
                    <a:p>
                      <a:r>
                        <a:rPr lang="zh-CN" altLang="en-US" dirty="0"/>
                        <a:t>计算机科学与技术</a:t>
                      </a:r>
                    </a:p>
                  </a:txBody>
                  <a:tcPr/>
                </a:tc>
                <a:tc>
                  <a:txBody>
                    <a:bodyPr/>
                    <a:lstStyle/>
                    <a:p>
                      <a:r>
                        <a:rPr lang="en-US" altLang="zh-CN" dirty="0"/>
                        <a:t>484</a:t>
                      </a:r>
                      <a:endParaRPr lang="zh-CN" altLang="en-US" dirty="0"/>
                    </a:p>
                  </a:txBody>
                  <a:tcPr/>
                </a:tc>
                <a:tc>
                  <a:txBody>
                    <a:bodyPr/>
                    <a:lstStyle/>
                    <a:p>
                      <a:r>
                        <a:rPr lang="en-US" altLang="zh-CN" dirty="0"/>
                        <a:t>162</a:t>
                      </a:r>
                      <a:endParaRPr lang="zh-CN" altLang="en-US" dirty="0"/>
                    </a:p>
                  </a:txBody>
                  <a:tcPr/>
                </a:tc>
                <a:tc>
                  <a:txBody>
                    <a:bodyPr/>
                    <a:lstStyle/>
                    <a:p>
                      <a:r>
                        <a:rPr lang="en-US" altLang="zh-CN" dirty="0"/>
                        <a:t>33.47%</a:t>
                      </a:r>
                      <a:endParaRPr lang="zh-CN" altLang="en-US" dirty="0"/>
                    </a:p>
                  </a:txBody>
                  <a:tcPr/>
                </a:tc>
                <a:extLst>
                  <a:ext uri="{0D108BD9-81ED-4DB2-BD59-A6C34878D82A}">
                    <a16:rowId xmlns:a16="http://schemas.microsoft.com/office/drawing/2014/main" val="2700681168"/>
                  </a:ext>
                </a:extLst>
              </a:tr>
              <a:tr h="731351">
                <a:tc>
                  <a:txBody>
                    <a:bodyPr/>
                    <a:lstStyle/>
                    <a:p>
                      <a:r>
                        <a:rPr lang="zh-CN" altLang="en-US" dirty="0"/>
                        <a:t>物联网工程</a:t>
                      </a:r>
                    </a:p>
                  </a:txBody>
                  <a:tcPr/>
                </a:tc>
                <a:tc>
                  <a:txBody>
                    <a:bodyPr/>
                    <a:lstStyle/>
                    <a:p>
                      <a:r>
                        <a:rPr lang="en-US" altLang="zh-CN" dirty="0"/>
                        <a:t>42</a:t>
                      </a:r>
                      <a:endParaRPr lang="zh-CN" altLang="en-US" dirty="0"/>
                    </a:p>
                  </a:txBody>
                  <a:tcPr/>
                </a:tc>
                <a:tc>
                  <a:txBody>
                    <a:bodyPr/>
                    <a:lstStyle/>
                    <a:p>
                      <a:r>
                        <a:rPr lang="en-US" altLang="zh-CN" dirty="0"/>
                        <a:t>14</a:t>
                      </a:r>
                      <a:endParaRPr lang="zh-CN" altLang="en-US" dirty="0"/>
                    </a:p>
                  </a:txBody>
                  <a:tcPr/>
                </a:tc>
                <a:tc>
                  <a:txBody>
                    <a:bodyPr/>
                    <a:lstStyle/>
                    <a:p>
                      <a:r>
                        <a:rPr lang="en-US" altLang="zh-CN" dirty="0"/>
                        <a:t>33.33%</a:t>
                      </a:r>
                      <a:endParaRPr lang="zh-CN" altLang="en-US" dirty="0"/>
                    </a:p>
                  </a:txBody>
                  <a:tcPr/>
                </a:tc>
                <a:extLst>
                  <a:ext uri="{0D108BD9-81ED-4DB2-BD59-A6C34878D82A}">
                    <a16:rowId xmlns:a16="http://schemas.microsoft.com/office/drawing/2014/main" val="814789937"/>
                  </a:ext>
                </a:extLst>
              </a:tr>
              <a:tr h="731351">
                <a:tc>
                  <a:txBody>
                    <a:bodyPr/>
                    <a:lstStyle/>
                    <a:p>
                      <a:r>
                        <a:rPr lang="zh-CN" altLang="en-US" dirty="0"/>
                        <a:t>软件工程</a:t>
                      </a:r>
                    </a:p>
                  </a:txBody>
                  <a:tcPr/>
                </a:tc>
                <a:tc>
                  <a:txBody>
                    <a:bodyPr/>
                    <a:lstStyle/>
                    <a:p>
                      <a:r>
                        <a:rPr lang="en-US" altLang="zh-CN" dirty="0"/>
                        <a:t>414</a:t>
                      </a:r>
                      <a:endParaRPr lang="zh-CN" altLang="en-US" dirty="0"/>
                    </a:p>
                  </a:txBody>
                  <a:tcPr/>
                </a:tc>
                <a:tc>
                  <a:txBody>
                    <a:bodyPr/>
                    <a:lstStyle/>
                    <a:p>
                      <a:r>
                        <a:rPr lang="en-US" altLang="zh-CN" dirty="0"/>
                        <a:t>126</a:t>
                      </a:r>
                      <a:endParaRPr lang="zh-CN" altLang="en-US" dirty="0"/>
                    </a:p>
                  </a:txBody>
                  <a:tcPr/>
                </a:tc>
                <a:tc>
                  <a:txBody>
                    <a:bodyPr/>
                    <a:lstStyle/>
                    <a:p>
                      <a:r>
                        <a:rPr lang="en-US" altLang="zh-CN" dirty="0"/>
                        <a:t>30.43%</a:t>
                      </a:r>
                      <a:endParaRPr lang="zh-CN" altLang="en-US" dirty="0"/>
                    </a:p>
                  </a:txBody>
                  <a:tcPr/>
                </a:tc>
                <a:extLst>
                  <a:ext uri="{0D108BD9-81ED-4DB2-BD59-A6C34878D82A}">
                    <a16:rowId xmlns:a16="http://schemas.microsoft.com/office/drawing/2014/main" val="24505603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AB20DBD-E1F1-4484-B7D8-16851E294293}"/>
              </a:ext>
            </a:extLst>
          </p:cNvPr>
          <p:cNvSpPr txBox="1"/>
          <p:nvPr/>
        </p:nvSpPr>
        <p:spPr>
          <a:xfrm>
            <a:off x="478582" y="1412776"/>
            <a:ext cx="11063758" cy="40318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black"/>
                </a:solidFill>
                <a:highlight>
                  <a:srgbClr val="CBBEB0"/>
                </a:highlight>
                <a:latin typeface="Calibri"/>
                <a:ea typeface="宋体" panose="02010600030101010101" pitchFamily="2" charset="-122"/>
              </a:rPr>
              <a:t>读研的原因：</a:t>
            </a:r>
            <a:endParaRPr lang="en-US" altLang="zh-CN" sz="3200" dirty="0">
              <a:solidFill>
                <a:prstClr val="black"/>
              </a:solidFill>
              <a:highlight>
                <a:srgbClr val="CBBEB0"/>
              </a:highlight>
              <a:latin typeface="Calibri"/>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highlight>
                  <a:srgbClr val="CBBEB0"/>
                </a:highlight>
                <a:uLnTx/>
                <a:uFillTx/>
                <a:latin typeface="Calibri"/>
                <a:ea typeface="宋体" panose="02010600030101010101" pitchFamily="2" charset="-122"/>
                <a:cs typeface="+mn-cs"/>
              </a:rPr>
              <a:t>对于行业：计算机行业门槛较低，需要更多更全面，更专业的技术人才</a:t>
            </a:r>
            <a:endParaRPr kumimoji="0" lang="en-US" altLang="zh-CN" sz="3200" b="0" i="0" u="none" strike="noStrike" kern="1200" cap="none" spc="0" normalizeH="0" baseline="0" noProof="0" dirty="0">
              <a:ln>
                <a:noFill/>
              </a:ln>
              <a:solidFill>
                <a:prstClr val="black"/>
              </a:solidFill>
              <a:effectLst/>
              <a:highlight>
                <a:srgbClr val="CBBEB0"/>
              </a:highligh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highlight>
                <a:srgbClr val="CBBEB0"/>
              </a:highligh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black"/>
                </a:solidFill>
                <a:highlight>
                  <a:srgbClr val="CBBEB0"/>
                </a:highlight>
                <a:latin typeface="Calibri"/>
                <a:ea typeface="宋体" panose="02010600030101010101" pitchFamily="2" charset="-122"/>
              </a:rPr>
              <a:t>对于互联网公司：计算机专业成为热门专业，大厂对于学历的要求水涨船高</a:t>
            </a:r>
            <a:endParaRPr lang="en-US" altLang="zh-CN" sz="3200" dirty="0">
              <a:solidFill>
                <a:prstClr val="black"/>
              </a:solidFill>
              <a:highlight>
                <a:srgbClr val="CBBEB0"/>
              </a:highlight>
              <a:latin typeface="Calibri"/>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highlight>
                <a:srgbClr val="CBBEB0"/>
              </a:highligh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highlight>
                  <a:srgbClr val="CBBEB0"/>
                </a:highlight>
                <a:uLnTx/>
                <a:uFillTx/>
                <a:latin typeface="Calibri"/>
                <a:ea typeface="宋体" panose="02010600030101010101" pitchFamily="2" charset="-122"/>
                <a:cs typeface="+mn-cs"/>
              </a:rPr>
              <a:t>对于个人：更高的学历往往意味着更好的实习和工作机会</a:t>
            </a:r>
          </a:p>
        </p:txBody>
      </p:sp>
      <p:sp>
        <p:nvSpPr>
          <p:cNvPr id="11" name="文本框 10">
            <a:extLst>
              <a:ext uri="{FF2B5EF4-FFF2-40B4-BE49-F238E27FC236}">
                <a16:creationId xmlns:a16="http://schemas.microsoft.com/office/drawing/2014/main" id="{B43EC00C-9234-4658-A5A5-9AA69C4C467E}"/>
              </a:ext>
            </a:extLst>
          </p:cNvPr>
          <p:cNvSpPr txBox="1"/>
          <p:nvPr/>
        </p:nvSpPr>
        <p:spPr>
          <a:xfrm>
            <a:off x="1198662" y="357760"/>
            <a:ext cx="96490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sym typeface="+mn-ea"/>
              </a:rPr>
              <a:t>1.</a:t>
            </a:r>
            <a:r>
              <a:rPr kumimoji="0" lang="zh-CN" altLang="en-US" sz="32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sym typeface="+mn-ea"/>
              </a:rPr>
              <a:t>上研          </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矩形 11">
            <a:extLst>
              <a:ext uri="{FF2B5EF4-FFF2-40B4-BE49-F238E27FC236}">
                <a16:creationId xmlns:a16="http://schemas.microsoft.com/office/drawing/2014/main" id="{EE5900BC-15B5-4AB5-A3C1-12FB6B7072B3}"/>
              </a:ext>
            </a:extLst>
          </p:cNvPr>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0" name="文本框 39"/>
          <p:cNvSpPr txBox="1"/>
          <p:nvPr/>
        </p:nvSpPr>
        <p:spPr>
          <a:xfrm>
            <a:off x="991259" y="335786"/>
            <a:ext cx="2306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2.</a:t>
            </a: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出国</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7" name="矩形 56"/>
          <p:cNvSpPr/>
          <p:nvPr/>
        </p:nvSpPr>
        <p:spPr>
          <a:xfrm>
            <a:off x="0" y="323557"/>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B4FCCECD-D751-4C11-ACB2-16E509FC76E3}"/>
              </a:ext>
            </a:extLst>
          </p:cNvPr>
          <p:cNvSpPr txBox="1"/>
          <p:nvPr/>
        </p:nvSpPr>
        <p:spPr>
          <a:xfrm>
            <a:off x="842931" y="2708919"/>
            <a:ext cx="10220827"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相对于竞争日益激烈的考研，出国留学入学要求相对较低，申请选择丰富，录取率更高。</a:t>
            </a:r>
            <a:endPar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宋体" panose="02010600030101010101" pitchFamily="2" charset="-122"/>
                <a:ea typeface="宋体" panose="02010600030101010101" pitchFamily="2" charset="-122"/>
              </a:rPr>
              <a:t>但同时，出国留学也需要一定的教育背景和经济条件，以及个人适应与交流能力。</a:t>
            </a:r>
            <a:endParaRPr kumimoji="0" lang="en-US" altLang="zh-CN" sz="2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pic>
        <p:nvPicPr>
          <p:cNvPr id="4" name="图片 3">
            <a:extLst>
              <a:ext uri="{FF2B5EF4-FFF2-40B4-BE49-F238E27FC236}">
                <a16:creationId xmlns:a16="http://schemas.microsoft.com/office/drawing/2014/main" id="{733EF054-132A-4F8F-9AD9-23963667728E}"/>
              </a:ext>
            </a:extLst>
          </p:cNvPr>
          <p:cNvPicPr>
            <a:picLocks noChangeAspect="1"/>
          </p:cNvPicPr>
          <p:nvPr/>
        </p:nvPicPr>
        <p:blipFill>
          <a:blip r:embed="rId4"/>
          <a:stretch>
            <a:fillRect/>
          </a:stretch>
        </p:blipFill>
        <p:spPr>
          <a:xfrm>
            <a:off x="1763807" y="1052736"/>
            <a:ext cx="8230749" cy="91452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C6255AB-CF34-468B-BC36-E5E16A44F16E}"/>
              </a:ext>
            </a:extLst>
          </p:cNvPr>
          <p:cNvSpPr txBox="1"/>
          <p:nvPr/>
        </p:nvSpPr>
        <p:spPr>
          <a:xfrm>
            <a:off x="1019487" y="188640"/>
            <a:ext cx="2306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2.</a:t>
            </a:r>
            <a:r>
              <a:rPr kumimoji="0" lang="zh-CN" altLang="en-US" sz="32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出国</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98A7C6C7-5DFF-4B57-AE8D-3AD424F7C466}"/>
              </a:ext>
            </a:extLst>
          </p:cNvPr>
          <p:cNvSpPr/>
          <p:nvPr/>
        </p:nvSpPr>
        <p:spPr>
          <a:xfrm>
            <a:off x="28228" y="176411"/>
            <a:ext cx="970671" cy="618978"/>
          </a:xfrm>
          <a:prstGeom prst="rect">
            <a:avLst/>
          </a:prstGeom>
          <a:solidFill>
            <a:srgbClr val="CBB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ADA4A6BB-8D5B-4CE7-8236-E78C0263F7B5}"/>
              </a:ext>
            </a:extLst>
          </p:cNvPr>
          <p:cNvSpPr txBox="1"/>
          <p:nvPr/>
        </p:nvSpPr>
        <p:spPr>
          <a:xfrm>
            <a:off x="766614" y="1124744"/>
            <a:ext cx="10801200" cy="378565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优势：</a:t>
            </a:r>
            <a:endParaRPr kumimoji="0" lang="en-US" altLang="zh-CN"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①</a:t>
            </a:r>
            <a:r>
              <a:rPr lang="zh-CN" altLang="en-US" sz="2400" kern="100" dirty="0">
                <a:solidFill>
                  <a:schemeClr val="accent2">
                    <a:lumMod val="40000"/>
                    <a:lumOff val="60000"/>
                  </a:schemeClr>
                </a:solidFill>
                <a:latin typeface="宋体" panose="02010600030101010101" pitchFamily="2" charset="-122"/>
                <a:ea typeface="宋体" panose="02010600030101010101" pitchFamily="2" charset="-122"/>
                <a:cs typeface="Times New Roman" panose="02020603050405020304" pitchFamily="18" charset="0"/>
              </a:rPr>
              <a:t>时间成本低。</a:t>
            </a:r>
            <a:r>
              <a:rPr kumimoji="0" lang="zh-CN" altLang="zh-CN"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相比国内来说能够节省大量的时间成本，能够在更短的时间内提升学历，可以比同龄人有更多的工作经验。</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②</a:t>
            </a:r>
            <a:r>
              <a:rPr kumimoji="0" lang="zh-CN" altLang="en-US" sz="2400" b="0" i="0" u="none" strike="noStrike" kern="100" cap="none" spc="0" normalizeH="0" baseline="0" noProof="0" dirty="0">
                <a:ln>
                  <a:noFill/>
                </a:ln>
                <a:solidFill>
                  <a:schemeClr val="accent2">
                    <a:lumMod val="40000"/>
                    <a:lumOff val="60000"/>
                  </a:schemeClr>
                </a:solidFill>
                <a:effectLst/>
                <a:uLnTx/>
                <a:uFillTx/>
                <a:latin typeface="宋体" panose="02010600030101010101" pitchFamily="2" charset="-122"/>
                <a:ea typeface="宋体" panose="02010600030101010101" pitchFamily="2" charset="-122"/>
                <a:cs typeface="Times New Roman" panose="02020603050405020304" pitchFamily="18" charset="0"/>
              </a:rPr>
              <a:t>个人能力与经验的提升</a:t>
            </a:r>
            <a:r>
              <a:rPr kumimoji="0" lang="zh-CN" altLang="zh-CN"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。出国读研不仅仅是陌生学术环境和语言环境的挑战，生活和个人经历对自己的成长和适应能力也是很大的提升，能够体验不一样的授课环境，极大地提升自己的眼界和专业能力。</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③</a:t>
            </a:r>
            <a:r>
              <a:rPr kumimoji="0" lang="zh-CN" altLang="en-US" sz="2400" b="0" i="0" u="none" strike="noStrike" kern="100" cap="none" spc="0" normalizeH="0" baseline="0" noProof="0" dirty="0">
                <a:ln>
                  <a:noFill/>
                </a:ln>
                <a:solidFill>
                  <a:schemeClr val="accent2">
                    <a:lumMod val="40000"/>
                    <a:lumOff val="60000"/>
                  </a:schemeClr>
                </a:solidFill>
                <a:effectLst/>
                <a:uLnTx/>
                <a:uFillTx/>
                <a:latin typeface="宋体" panose="02010600030101010101" pitchFamily="2" charset="-122"/>
                <a:ea typeface="宋体" panose="02010600030101010101" pitchFamily="2" charset="-122"/>
                <a:cs typeface="Times New Roman" panose="02020603050405020304" pitchFamily="18" charset="0"/>
              </a:rPr>
              <a:t>更前沿的专业知识。</a:t>
            </a:r>
            <a:r>
              <a:rPr kumimoji="0" lang="zh-CN" altLang="zh-CN"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中国</a:t>
            </a:r>
            <a:r>
              <a:rPr kumimoji="0" lang="en-US" altLang="zh-CN"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IT&amp;</a:t>
            </a:r>
            <a:r>
              <a:rPr kumimoji="0" lang="zh-CN" altLang="zh-CN"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互联网还在高速发展阶段，而</a:t>
            </a:r>
            <a:r>
              <a:rPr kumimoji="0" lang="zh-CN" altLang="en-US"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发达国家的计算机</a:t>
            </a:r>
            <a:r>
              <a:rPr kumimoji="0" lang="zh-CN" altLang="zh-CN"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技术是十分成熟的，国外深造可以获得更</a:t>
            </a:r>
            <a:r>
              <a:rPr kumimoji="0" lang="zh-CN" altLang="en-US"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优质</a:t>
            </a:r>
            <a:r>
              <a:rPr kumimoji="0" lang="zh-CN" altLang="zh-CN"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的教育，对于想</a:t>
            </a:r>
            <a:r>
              <a:rPr lang="zh-CN" altLang="en-US" sz="2400" kern="100" dirty="0">
                <a:solidFill>
                  <a:prstClr val="white"/>
                </a:solidFill>
                <a:latin typeface="宋体" panose="02010600030101010101" pitchFamily="2" charset="-122"/>
                <a:ea typeface="宋体" panose="02010600030101010101" pitchFamily="2" charset="-122"/>
                <a:cs typeface="Times New Roman" panose="02020603050405020304" pitchFamily="18" charset="0"/>
              </a:rPr>
              <a:t>接触更前沿知识和技术</a:t>
            </a:r>
            <a:r>
              <a:rPr kumimoji="0" lang="zh-CN" altLang="zh-CN" sz="2400" b="0" i="0" u="none" strike="noStrike" kern="1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Times New Roman" panose="02020603050405020304" pitchFamily="18" charset="0"/>
              </a:rPr>
              <a:t>的同学来说是十分必要的。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58C9D98D-D2FE-4493-B1CC-E17FCD518AB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DiKd0k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OIp3SQ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A4indJtfwJZLoCAABVCgAAIQAAAHVuaXZlcnNhbC9mbGFzaF9za2luX3NldHRpbmdzLnhtbJVWbW/iMAz+fr8Ccd/p7pWd1CExxkmTdrfpNu172po2Ik2qJGXHv784TdYEKPSwJhH7eWzHsc1StaV88WEySXPBhHwGrSkvFWq8bkKLm2nWai34LBdcA9czLmRN2HTx8af9pIlFXmKJHcixnA3JoQ8zt58xFBfj2xxliJCLuiF8/yBKMctIvi2laHlxMbVq34BklG8N8urHfLUeDMCo0vca6iin9TXKOEojQSnAlL6vUS6yGMmA+UhX9jOS04c6f/sD2o4qqi1t+QlliNaQEuIiXy9RhvHceI9fZY5ynqDhrzbQL59RBqGM7EHGzu++ogwyRNM2/9MjjRQlFjTmnH/Edw4TpDDjh1ldoVwk4IUw0MVXcOWxd70LQO5rOPcpjqsU7AnrerAQ8NEzBgstW0gTf+psqhJvj6028wGLDWHKAEJVD3oyST+RVnk3sa7H/YE3yovQl9P0kFfB2hpWXcKBu1jf41erW7srQqfvuiBDCTunDFLslT3yt6nrETJQ9shnRgt45Gx/nMGhqSP5R74l7jnP199YgRNzLJzVn7wVIz3g6KogVafwmFoUsFCYzgutAd8tTayuSyk5yinlZEdLoqngvxCX7e1lVJocGFyvne6sVFPN4FTD2RzNmg7LZc9xPzpr3JDdz0J/ue480WaL30yJ1iSvavOzpKYTxzNjYgozTU4zcE8aOMh7vhEBx8YeItVEbkG+CMHGhuFCgxrrXnTDNQRPk6AGaXK6yqlzcqr8vK0zkGvzahSUr3Ks7IAVLStm/vQrhTcoDhgD1o6qK+OPE/rel4HCNQEQmVe+a7tDZ6lbpimDHfjhDxT2ykN3S5Xp0qGGW+oH2Oiw5ZxmVE+6XdH3SrxDAv0J/KtJK3J8YBnR9ppkyt4smny/hvtcosXs1xk2X7jJ7Nn1UuTY2I8raJT47+Q/UEsDBBQAAgAIADiKd0k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DiKd0locVKRmgEAAB8GAAAfAAAAdW5pdmVyc2FsL2h0bWxfc2tpbl9zZXR0aW5ncy5qc42UTW/CMAyG7/wKlF0nxD5hu6HBpEkcJo3btEMoplSkSZWkHR3iv68OX03qjsUX8vLkdewq3na61WIR6z53t+6327/7e6cBalbncO3rokVPUWdGJAuYJSmIRAILkOJ49CTvzgRlzKQznZcfaGtqfkzhP0suTB3PCAtNaIY6XBDgN6FtqMM/J7FTq2tfU63R89xaJXuRkhak7UmlU+4YdvXqVr3EAFYF6AvokkfgmQ7caiPPjg8DjDoXqTTjspyqWPXmPFrHWuVy0ZZ/VWagq0++3gP9p8HLxLMTibFvFtIw8WSI0U5mGoyBQ97HCQYJCz4HUfPtu/UH6hk3CwroIjGJPdKjG4w6nfEYGl0ajjB8TFZejW4OMJqchY3dE3e3GB4heAm6YTW+x/BAleXZPz5gplWMHWmgzZ6fUKH4IpHxIXUfg+Twsmjb1r1zoe76Y+Y9IRU8oRX1/NK22RGChgCtN5aOeU2Qd0rZCUqURA5FaNS0Kug5YsM5gvvPLuPW8miVVuOhGo5VG7heg54pJarbf126Z5irs/sFUEsDBBQAAgAIADiKd0k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DiKd0mzv7NQbQAAAHIAAAAcAAAAdW5pdmVyc2FsL2xvY2FsX3NldHRpbmdzLnhtbA3MPQ6DMAxA4Z1TWJ7K0L+NgcDGWFUqPYAVLITk2CixqnJ7sr3h0+vHfxL4cS6bacDn7YHAGm3ZdA34nadrh1CcdCEx5YBqCOPQ9GKR5MPuFRbYhQ7OM6cazi9KVb4zF1Ynr2e4RNuPFu9DcwJ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OIp3SWQx/hTMCAAA/D0AACkAAAB1bml2ZXJzYWwvc2tpbl9jdXN0b21pemF0aW9uX3NldHRpbmdzLnhtbO1b627juhH+36cgXBzgFCjii3xL4XUhS3QirCP7WEqy26IwZIuxhUiij0R71wf+0afpg/VJOqSkWHJsR8qmBdoq2ixWw5lvhpwLSQ22Fz47vrIJGfWc3yzmUN8gjDn+Muz/DqHegro0mAQkJCysHiiPjm/Tb5r/RDkNqCGzfNsKbIWPhv0aGoof1O3IXbULb81Bs4E6TdzAXaTilgJj15J6LSkwpjbqSq96BBHhBmRBfHYatVfNjL4W0PyQBEzzbfK9L2W500PZGdwElu0AX9hvN/mzT7Tu1SZ/ULPe6rTwviFLktRGSkutq7V9p3PdkesI15qtmrQfdBtSQ0L1Vqt+3d7XO42WBG/D6zagNPF1GzU7zWZD3TdwA6SRLA/UhrLvSNf1ugzacPda2Q+Hg06thur1utRU9622NBzUEHBLgCFLXb6AkioNpPZeHsj1roSGynAwbO6xittKC3UbuF2r7ZuDgVSrHRb3MLv0ch2ouaeTLOcbgCddcHKUx1b1RHD1FpsgAGaTeGvXYgT5lkc+VURM+kxELPp5Qde7P1TiABXBnLAndmWpERHIHKx/AqtXFSMJm7ArnRhpOnLsT5X5hjHqXy2ozwDqyqeBZ7mV/u+j2IlnlkeSbklQRO7JWpCDuo74ySsW64J4hueS0IJ6a8vfjeiSXs2txfMyoBvfzmXmarcmgev4z8Bdu+4o+KIi1wmZxoiXsQ93+ZNfbA3+DAk3r435k0vStebETTTWxE8BuYPKt1fkSHTrhA4TonKdP5dE19aSZB3QlflzWcYHLVmvdfjzthAj3xmwSzz9GxfZXWtHgqySqFxelKLrzbpoPK0DuuSLnZV729Evci6F6uMvuYU1/uQS4hPkCnN5KV42MX/1iDF+Pa4lPQ+0gHPTxSUmCcjJYKaM7yay/nU2Gt+MZwPtptJXoqxEPC1/brS73+utNlSuWC4nknEnj0ZZLCTAWrV8WLo5HY9mAIhHMx1/MSt9/ndh0fG9OdJ0XOnH/ygMMJnih0qf/51H9H46xbo5M0aaimeaMdPHpliXETaxWul/pRu0srYEMYq2DvmG2IogKM9OQFDoOrYY4CXb8Tckhz51fCdr+myKDXOqKaY21it9gwbB7o8C2dqwFQTPygqR7YTW3CW2UAshIsbX6R0K/rCVA5zUsxz/Ko/2qfyo6TczczweGTOsqwml0se+jdTA4pqKA01lA08BI7BgH3+f+ExEn0BAsusWBrnVbm5H8GtyQ26d5cqFX/YOayYYXDIhfg5BCBw8hagzjMfxVOVrCAqRhdZWGH6jgZ0JmrTrcmBrujKG0FTMFL7JYRJscLzjLyB0yILlwLvDhiHf4Nlg/AViHHJzXFBo/BlS8nNBoa/YgBzCRg4xXX7QbmSeETwNkwRJcnBh8Xh3d8haLECOr+bWoZsQKHyFIU1ENoZXhTUZ+Jd7cKQmj85kewQMiy3els6WgCmBDdtcDl1QhhSs8uj65V77y2woayOsziDc1PHjzBRVkiv1rB3yKUOWvbX8BUFzsrA2kAk7GLMdW4xxzwsTft04vyGLxfXnp7h06Sr+8tM7TMoUvBOWwXkZlMExZc3e0s6XLZ7BOw3hsX7WijwL8G4TDAXr8lQbf4yLQsfbuFGV/ghHvRhX1Flv2vHj65Xfbf8GY4yoBA80qGgDhxYSwrAT8y0HNk+3kKCmD0FdfFmEgs9vqIUA9HGMoVP0AzAPsHIZQx5gRYtBPOKBoZlw2Hokc377yCEscjXy2ml/8zuiS+CC/pKqc/JE4bzkEmsbHWRg7xLuz+Pl1FEps7WYmjkCw3XAXEZBBaiu4/E7VD7Y+zucLEW0G2Tm80g3ri2y23WexY4A67zxyOtz2FNAPUF1rTCJ62hT+vMPGhJNcRrpnRQ7QLwkaG5fpfLzhzxmYHmq3M4UWVcwv1HwfHbzy0F28DUZmcZsJA84AqSJZ7HFCnbhJ37Py48V3QhUPJQBL568Qaxgsfrn3/+RH+bInoiKYuqfiuJA8vOqiV/w/qpTRsK/5cAx5UFWVLzkFIwvVIlo/vuVqUGAfsiVxYq2JY96/BNXLtWQArEbZdOUlds7yBJDJAXdBHAWLAhyJ08/Q+ETZ/1K/84KnqFwmpS6RYHEyvPYZIVtOFxxN8x1fFJQ/Id3Ij55U5vMZFUVd3/IUddZPEfbrw0XmPgzH3LpsgiecivrUJ2PIIntsOKYYnNLqhaUhOj9UBC2J/e6F8Lhg4prQQ1nme8zPguoO+Fftl5/ygUG/iEOwrjPAn6lT97SHOGKfot913+y3BDY0qRj1gnYMOGHxRgySzvmnvLcsdO4MeWY8YG6sC8o0XRS0Fn6sZSiDMSX37SCF9ory+GaFQ+lTD8Qj/l18p294k8Rj/kNvqeM4V732qbjobRo8jluYAVpeh7fAQ/xRZWKeZK3LA+3YMQ/y4apicSELKdHbdIXe6PpeCROZ05LG1w9Y3HPfzm+3HGZ+U5MO+Rth8zAIXyrl+O3xxzmkvPBLeYBKZheavF+KgNinlMpELUPjhcjoiK2W5NPFbiIWIsVr/RhBcUYnyp8OaMOzTm5dVLPeDlLSQprLot6op6Lcl5Ipc+reDFVNEr2y0K96qt16lUveagXw553oL/x5iTAEAMOVLnYQ1limn2VfAp7ECfSI7kzo2kAtgJsH+5ISSakCJnAEseqJFuil/Q4nC2Z45ItSUpVipBanMvz74WQHZeDW2Yj8sTS4R1TCmdBXOsOsZitgSn6WSlxI0srORopmHTMmodi9ieqVbL5HGw8sR0lZZqHe7pCU3bk9eoJVcB7bvV71fQ2CzXqRJf1YusVTgce/+ZadlvLbmvZbS27rWW3tey2lt3WsttadlvLbmvZbS27rWW3tey2lt3WsttadlvLbmvZbS27rWW3tey2fmS39cD6/9NsPQiVvdb/zV5rjjbmhzdbcwj+13Zbo/As3GyNxMpea6Fe66mm6cc3W8/vOh/ba01Z9R9oth7TQBTwzv4H738BUEsDBBQAAgAIADmKd0nl2tAr7wwAADocAAAXAAAAdW5pdmVyc2FsL3VuaXZlcnNhbC5wbmftmXtUE9e+xwfxdayAtlKoINjaW1qrIHgkvBKuBUTrAY0KSCGkiMjhFQQyhPCKSyuIvGyrPA0oFggmJCLycCJQRckpASKLPIAwpJqSQAKJEEIIr9zBnnvWXWete/+/a/HHPH6fvfb8fvs3e3/3ntm5p/19Tbbt3gYAgMmJ495nAMAYBIANr7duRgiKFvwbcjFKPuP7DcDst55EjI1RR/2OAkBj0QfL4ZsQ+y+XjwcnA8CHxLXDaOySbSoAWPFOeB89lxo2DfPoX2tXODNLKP2WObOJwMufwrtIn033bPt4lznW4tW2Tdhbwjtndr4quHHvA/OQL8/f3HvmoRV97znSqr1+PnNxZTRLNUrKoiYnJYTNOL7b61pW9vnhE/4y8qWfkiOPmOAztQLFz6cwwZlzA75RYxRDJhIP4fHA3wWxgnjN5SMKzMrcYMolBBae1Iot+6tVeQ4df7fbCAC/uwRwqD5wqyRL7I8U/5pIr2Sf4VxM2WcEAC4EQXIQZvldV8rnSBGnIU31LWoDAFzZXm0KAHtLacYAsPULBVJ0NdcNwd+v43W8jtfxOl7H63gdr+N1vI7X8Tpex//vME6/qGQFIXcXPwSR83PvPQDwn4ewWwBgx9/4yMfxxo/+L9xvDuKz9OMKQRAeh9b/8TPd14Z8EeShddZUCA8aFFnClelixFmh4FkfHK+upS3hw9Ima9pbuLEj5VG9EhzpJmTImfqp/YGqiYcJgSmGlWkqOhCkKLNIXKQeRyYt8sSMUO0ssOLx5jjYiRdT/kQ25IOuZR8wdMwXQvLKdGb7NQ5TRWr1sNC+zXOonOw+uLIo6gxb+0Ugwq32u6sZWTq2hKrvsl29DKeayhMoS2IBaBiJZeEOE7JCYyDyKMOmyRGWV1Gy+toS9cwiJST/R+Rod8ukDfKQAi4Zq8FbOUj9esZSAf+A6XyXV/essgxLklYumh4NkU8dRbeUtHdFq2knD8ogCTwb6h1vLUniHoyy6oEXatxVbVKIu3+rcnbbjdnBqtW5KaLrnhyssuMCU6h3oOi59PCgN3+1yUsSx7c2mMyWs/xjx8oJ+XS5z/UzBVZyOdkdTv7DiRAxSGxmgCvaUOaMJqNk/HX6ghKaLtjy+y6+7X5byvLM/IrqNpGLUcpc/0NriZfZ1ugKIZV/zUSx/FnMvjZnpvKJ80/s6EvmG+HNpOmyMtQvSijlKcaeKVyyPt5c8vAbZr9DV92GDhu6G/5TjE3TzusRUBomH91qfkIT1ly1/IddvKWpsnKfvL3gu+zELCSYXqk+g0Zj70xfMGtG2QCEX9w21KRXuR+BH/Mgsr8fWgg/rsqhudcllo4wdwZiDyWUsiJOwQVni36bbaQv1A9Gxon0jRYNL2K9A14NlNbmy702DSaxQlaeTTbidNau6ni+Pq2SUEF4CWcMR7530/jezSIjQGeDdJvxKlBzt3wk5SmDJ8qFPthtNQS3BU//pUx3m7j/8+6xvaas9Klj/IPGdUjDaPmTOYlUeE5cHY0ks7q1UUkUqyQ+RBbHa4JgBXzIv59at+wK1RD29CKxY/dkDx80dHjDmwpMpgijcU+xaLqJfrfDBIGhamSXYUU4yk6QrVyreHfW4hoRAg8haQ/QJlhB4CMzLOlohDHbCsX/FFTW1t+j85zAqpq3jxQ7elx/kfP4gnHpDq4TpZYQOFjUZcFdeBaCc2bGDs2VQX68H/PGupmDyEBtcx3L1MHzmdO3QWW4sC+5Zyxd3Z6CnlLU+sBJQ+CoD5GbjGV74zaJIdZN1mlL/GnHA6gW1/zveOYoaWM958IPIT5n0fbm8L5nvn8IJm9UkSuhStfi/b/IyMXhR8Tz1q68eL4mqWopKQ6rQ8Z/a0nCIvU17AxYN3lRvOYaFcJXjAr5bdxcxTMfeJNg8+zQ+bAo8oT4kCk7dCQlM7TyOxGYGvHJTlR3wPGCxGZSXCiGgu3Z2uEILw8VAHSuknj2kEA6hgvrT7cCqft2kZ46VLyYrYZEUjftyWlbwwJnRLQKcU+SxMDlXvtZ9QcKs3sneZilKcGMdgxTlD5+JyjwFFrLV7R2rkwLlV9RlqW2rDBfapX8KxB3hOlfIm2ZXAsxqgJyaM7XREoxwiQ+r9lam1zXLVqkazRpB8B2kBxf16s5QI3CbbfQZ1BpxqbMdHSKwuJNED5Ta2AtKykOvXVUVYvR7+cFUfWQrgnXYHVsiL+kgN6s6CSSNLTWV7jbc6yiJH2XQc+jVOIwV6Nt4cVSUBN3ONuVsf+JjNttW8i+3x30Tnia61HcuoGV3YhxNgHTj/SRqToNWG3q0qbSusTtLh7s+9ORZea751um04cxMZb3sftlMu4xft99rNH8Kwv8XRzmAiNbn1a8OlvSedfvsHoTnRxLe1RRBwe0+l+CPcT594sTQlvsFd0L/aV1xewXBO9ppzDOIvxE1f+g0gp2G/bmG20Rtdvk+HVZSqgpkHjzlQjiJ5KU4C6nL7vHmtwkPjiysqG13972/tmu2kOfpLNkV6yMhvcUP80jUJFu31KW09grz4WchNLSrKem3PvVzP/tsfz2oml69s2im3lOFxrmDwgWXN32f9uTVJ6Ihg/l9A6xUZgiVHUU+biMCYFOStlwbfZ3QiihOaM5Kh7HP5gTWVpwqyF8TINyP8e/Q6DGfaZwXliSGDrSFifreJU7miBGN6gBRMqwoq7a8Hy1vzscb/yro2KMM99MsMTPOlZHbAw2MXfXkqGRWiqrzp7lUtaX/ubYdmF0X4jXnkqXbjU9xK6JUBkfQ1tCF7OLk3H8Pm5wzFOZstyMzZjRtB3lr3D+OYwG67+n2ykdsmbyBBFF6Ja0t7l2zJl3XWYs1TNNf1P0yz1x/9b2uX/sK3qijlyihY+dRb2ItBxwnG8r+DV4899MxC8urm74MXFifNbqM91Aw8/BKJ7zkfxxyypjRlWspfLSsgdPVL+XEb5xZpn8Ipwh4RZCaQSi8uJH2NZ3LMpKLKiDSVXXQ9BYEVlWFtVfWx8dW6mCrhgU7/PgCmeMTCKSUzhQkdAx3FEy/SDb72hjPuRkWhGatTRuH+6kngkhHX/7r5Q3WmsqW3bP50IjXsFefu6cKZc5oss5viD5QYhdxQ3o+shHJHW7ruVT0f/wQ52xeOnYK+3mSZ8MrqkB3a4q43GmpzjApOJqdR6UOHHRZB8xZsK0MzRMN+QV1JWUIOmAtI7v/ekxopZFy2IsykF6eiBQWSf0qdcc4Z1XbXubCI/vwAbxcgmZcfsUX2iLSpSPeiLb4jVNVStx2lmuA2sVma8/lF23CHNx7y3WKixCdWnDvrq00Lqso4WdDFAqwoW9z712vARfuZR37NtXL2vbHurelV/Sm9wx/wrU32h36+z3wPv0t2Vs5JFBZYSwr8kPZo0v0roOKWcbSxq6iyLPP4yOofL142+KpWkxYkqos1DtY0yiyb9B20HaxgJaBd/iHj9qongg0EwlTujMrO134HjOvfaib7FJvVewuRBv4RRKT2+fepCOJpzp5CtKLqIIg+of1oZ1Ka7bQD/Jb8hDXnk9otS6EbAxr+JjEOXV6tHEVkHKOIfn1nEBk9ytNK4sOgY1Od0qyYKJFyc+y44FWSWZ/z0PFcJ0VsdIB4v6mIBem4iGk3loETMHlwv9toc0mujHuGO/oScJCklob6YWSkU+20WKMIelibCinDXt/jx1eYYj1rWcFTRcWwvkYQLbQx1eco2GvG3bOvsLbYF/ptVjLea9z6OqMlPu80Q1k8LniNafy0QqT7sN5dAqiDl4IZKHnY+WQ6ldDk3gzq5mSMTFEF5WnIOPIYp9qxpzVtDOoVYT9FGwR90ETJLEl1Dw1YQzhvJ7S9W3UWOp0hgAyfTCYvXtRdHm5C9vPcizZAraw+axnFwS6zcucSBiABHD0Ru63ojXB5cQ9/xQWQt3DFsChaSWdL41TJ6iuImv4I6JnT0R6Q3ieRoyrLZbt64Zok3bRYsCVpagI2w+ccLrWwWkdF7rHH+1WDGAHCbGS3hQx6idlKHN5SsUonJqD1hPQQ81/6BmqzsEXWaeo90hdbUNZEi5YbWu0MITaRROHmmdZwpw3vI98a3cFP1X6kaPl7YPkPXTS7thzNeqn09hXJfi4GtmmKFjo+96D/Pu+p0dFHrAoBHwK5lve+CU41QKbO8peNQQ6fZnvSRaZ5vtC/LqTfyPgVUsele/gvgJsVPfl9BvepKeeNUUuOJ1fEQ29qpDPO45Py7hPK1Wcd72oSSh6MWJB1EGxfeBJYI2gg2yXrc68e9r8EdfSzI0fu5r+1PSQDRpHGlWrC9iXR59KGcuIzJK+JfFWD08FIKs2G/VuDGzm2j0N0vqzoT3m2Ft5zoL3sTwBYjQeTI6VubFKV+sbaQxFc2KFoMJXWAwWny4v8DiY2MvBAMnfPy9md98f/W/AFBLAwQUAAIACAA5indJ6K6h6EoAAABqAAAAGwAAAHVuaXZlcnNhbC91bml2ZXJzYWwucG5nLnhtbLOxr8jNUShLLSrOzM+zVTLUM1Cyt+PlsikoSi3LTC1XqACKGekZQICSQiUqtzwzpSTDVsnCzBAhlpGamZ5RYqtkZmIGF9QHGgkAUEsBAgAAFAACAAgAOIp3SQ5qJE5iBAAABREAAB0AAAAAAAAAAQAAAAAAAAAAAHVuaXZlcnNhbC9jb21tb25fbWVzc2FnZXMubG5nUEsBAgAAFAACAAgAOIp3SQh+CyMpAwAAhgwAACcAAAAAAAAAAQAAAAAAnQQAAHVuaXZlcnNhbC9mbGFzaF9wdWJsaXNoaW5nX3NldHRpbmdzLnhtbFBLAQIAABQAAgAIADiKd0m1/AlkugIAAFUKAAAhAAAAAAAAAAEAAAAAAAsIAAB1bml2ZXJzYWwvZmxhc2hfc2tpbl9zZXR0aW5ncy54bWxQSwECAAAUAAIACAA4indJKpYPZ/4CAACXCwAAJgAAAAAAAAABAAAAAAAECwAAdW5pdmVyc2FsL2h0bWxfcHVibGlzaGluZ19zZXR0aW5ncy54bWxQSwECAAAUAAIACAA4indJaHFSkZoBAAAfBgAAHwAAAAAAAAABAAAAAABGDgAAdW5pdmVyc2FsL2h0bWxfc2tpbl9zZXR0aW5ncy5qc1BLAQIAABQAAgAIADiKd0k9PC/RwQAAAOUBAAAaAAAAAAAAAAEAAAAAAB0QAAB1bml2ZXJzYWwvaTE4bl9wcmVzZXRzLnhtbFBLAQIAABQAAgAIADiKd0mzv7NQbQAAAHIAAAAcAAAAAAAAAAEAAAAAABYRAAB1bml2ZXJzYWwvbG9jYWxfc2V0dGluZ3MueG1sUEsBAgAAFAACAAgARJRXRyO0Tvv7AgAAsAgAABQAAAAAAAAAAQAAAAAAvREAAHVuaXZlcnNhbC9wbGF5ZXIueG1sUEsBAgAAFAACAAgAOIp3SWQx/hTMCAAA/D0AACkAAAAAAAAAAQAAAAAA6hQAAHVuaXZlcnNhbC9za2luX2N1c3RvbWl6YXRpb25fc2V0dGluZ3MueG1sUEsBAgAAFAACAAgAOYp3SeXa0CvvDAAAOhwAABcAAAAAAAAAAAAAAAAA/R0AAHVuaXZlcnNhbC91bml2ZXJzYWwucG5nUEsBAgAAFAACAAgAOYp3SeiuoehKAAAAagAAABsAAAAAAAAAAQAAAAAAISsAAHVuaXZlcnNhbC91bml2ZXJzYWwucG5nLnhtbFBLBQYAAAAACwALAEkDAACkKwAAAAA="/>
  <p:tag name="ISPRING_PRESENTATION_TITLE" val="hg0001008"/>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32,&quot;width&quot;:6420}"/>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1143</Words>
  <Application>Microsoft Office PowerPoint</Application>
  <PresentationFormat>自定义</PresentationFormat>
  <Paragraphs>178</Paragraphs>
  <Slides>25</Slides>
  <Notes>25</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Gulim</vt:lpstr>
      <vt:lpstr>等线</vt:lpstr>
      <vt:lpstr>方正粗宋简体</vt:lpstr>
      <vt:lpstr>仿宋</vt:lpstr>
      <vt:lpstr>黑体</vt:lpstr>
      <vt:lpstr>华光行楷_CNKI</vt:lpstr>
      <vt:lpstr>华文楷体</vt:lpstr>
      <vt:lpstr>华文行楷</vt:lpstr>
      <vt:lpstr>楷体</vt:lpstr>
      <vt:lpstr>宋体</vt:lpstr>
      <vt:lpstr>微软雅黑</vt:lpstr>
      <vt:lpstr>微软雅黑 Light</vt:lpstr>
      <vt:lpstr>造字工房情书（非商用）常规体</vt:lpstr>
      <vt:lpstr>Arial</vt:lpstr>
      <vt:lpstr>Calibri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黑白</dc:title>
  <dc:creator>风云办公</dc:creator>
  <cp:keywords>www.1ppt.com</cp:keywords>
  <dc:description>www.1ppt.com</dc:description>
  <cp:lastModifiedBy>Dechuang Chen</cp:lastModifiedBy>
  <cp:revision>214</cp:revision>
  <dcterms:created xsi:type="dcterms:W3CDTF">2016-05-12T04:24:00Z</dcterms:created>
  <dcterms:modified xsi:type="dcterms:W3CDTF">2021-05-19T08:34:56Z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